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144000" cy="6858000" type="screen4x3"/>
  <p:notesSz cx="6858000" cy="9144000"/>
  <p:embeddedFontLst>
    <p:embeddedFont>
      <p:font typeface="Calibri" panose="020F0502020204030204" pitchFamily="34" charset="0"/>
      <p:regular r:id="rId70"/>
      <p:bold r:id="rId71"/>
      <p:italic r:id="rId72"/>
      <p:boldItalic r:id="rId73"/>
    </p:embeddedFont>
    <p:embeddedFont>
      <p:font typeface="Tahoma" panose="020B0604030504040204" pitchFamily="34" charset="0"/>
      <p:regular r:id="rId74"/>
      <p:bold r:id="rId75"/>
    </p:embeddedFont>
    <p:embeddedFont>
      <p:font typeface="Trebuchet MS" panose="020B0603020202020204" pitchFamily="34" charset="0"/>
      <p:regular r:id="rId76"/>
      <p:bold r:id="rId77"/>
      <p:italic r:id="rId78"/>
      <p:boldItalic r:id="rId79"/>
    </p:embeddedFont>
    <p:embeddedFont>
      <p:font typeface="Verdana" panose="020B060403050404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hNWc+FGOFauLk9/BfgfihsCpKtS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ina Chamma Di Pier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08" y="10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7.fntdata"/><Relationship Id="rId84" Type="http://customschemas.google.com/relationships/presentationmetadata" Target="meta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7-21T21:01:49.533" idx="1">
    <p:pos x="6000" y="0"/>
    <p:text>AINDA TINHAM ERROS DE PORTUGUÊS E DE FORMA EM UNS SLIDES - FIZ NOVA CORREÇÃO</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vTieE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600"/>
              <a:buFont typeface="Times New Roman"/>
              <a:buNone/>
            </a:pPr>
            <a:endParaRPr sz="1600" b="1" i="0" u="none" strike="noStrike" cap="none">
              <a:solidFill>
                <a:schemeClr val="lt1"/>
              </a:solidFill>
              <a:latin typeface="Calibri"/>
              <a:ea typeface="Calibri"/>
              <a:cs typeface="Calibri"/>
              <a:sym typeface="Calibri"/>
            </a:endParaRPr>
          </a:p>
        </p:txBody>
      </p:sp>
      <p:sp>
        <p:nvSpPr>
          <p:cNvPr id="4" name="Google Shape;4;n"/>
          <p:cNvSpPr txBox="1"/>
          <p:nvPr/>
        </p:nvSpPr>
        <p:spPr>
          <a:xfrm>
            <a:off x="0" y="0"/>
            <a:ext cx="29718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600"/>
              <a:buFont typeface="Times New Roman"/>
              <a:buNone/>
            </a:pPr>
            <a:endParaRPr sz="1600" b="1" i="0" u="none" strike="noStrike" cap="none">
              <a:solidFill>
                <a:schemeClr val="lt1"/>
              </a:solidFill>
              <a:latin typeface="Calibri"/>
              <a:ea typeface="Calibri"/>
              <a:cs typeface="Calibri"/>
              <a:sym typeface="Calibri"/>
            </a:endParaRPr>
          </a:p>
        </p:txBody>
      </p:sp>
      <p:sp>
        <p:nvSpPr>
          <p:cNvPr id="5" name="Google Shape;5;n"/>
          <p:cNvSpPr txBox="1">
            <a:spLocks noGrp="1"/>
          </p:cNvSpPr>
          <p:nvPr>
            <p:ph type="dt" idx="10"/>
          </p:nvPr>
        </p:nvSpPr>
        <p:spPr>
          <a:xfrm>
            <a:off x="3884613" y="0"/>
            <a:ext cx="2970212" cy="455613"/>
          </a:xfrm>
          <a:prstGeom prst="rect">
            <a:avLst/>
          </a:prstGeom>
          <a:noFill/>
          <a:ln>
            <a:noFill/>
          </a:ln>
        </p:spPr>
        <p:txBody>
          <a:bodyPr spcFirstLastPara="1" wrap="square" lIns="90000" tIns="46800" rIns="90000" bIns="46800" anchor="t" anchorCtr="0">
            <a:noAutofit/>
          </a:bodyPr>
          <a:lstStyle>
            <a:lvl1pPr marR="0" lvl="0" algn="r" rtl="0">
              <a:spcBef>
                <a:spcPts val="0"/>
              </a:spcBef>
              <a:spcAft>
                <a:spcPts val="0"/>
              </a:spcAft>
              <a:buClr>
                <a:srgbClr val="000000"/>
              </a:buClr>
              <a:buSzPts val="1200"/>
              <a:buFont typeface="Arial"/>
              <a:buNone/>
              <a:defRPr sz="1200" b="1"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9pPr>
          </a:lstStyle>
          <a:p>
            <a:endParaRPr/>
          </a:p>
        </p:txBody>
      </p:sp>
      <p:sp>
        <p:nvSpPr>
          <p:cNvPr id="6" name="Google Shape;6;n"/>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85800" y="4343400"/>
            <a:ext cx="5484813" cy="4113213"/>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 name="Google Shape;8;n"/>
          <p:cNvSpPr txBox="1"/>
          <p:nvPr/>
        </p:nvSpPr>
        <p:spPr>
          <a:xfrm>
            <a:off x="0" y="8685213"/>
            <a:ext cx="29718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600"/>
              <a:buFont typeface="Times New Roman"/>
              <a:buNone/>
            </a:pPr>
            <a:endParaRPr sz="1600" b="1" i="0" u="none" strike="noStrike" cap="none">
              <a:solidFill>
                <a:schemeClr val="lt1"/>
              </a:solidFill>
              <a:latin typeface="Calibri"/>
              <a:ea typeface="Calibri"/>
              <a:cs typeface="Calibri"/>
              <a:sym typeface="Calibri"/>
            </a:endParaRPr>
          </a:p>
        </p:txBody>
      </p:sp>
      <p:sp>
        <p:nvSpPr>
          <p:cNvPr id="9" name="Google Shape;9;n"/>
          <p:cNvSpPr txBox="1">
            <a:spLocks noGrp="1"/>
          </p:cNvSpPr>
          <p:nvPr>
            <p:ph type="sldNum" idx="12"/>
          </p:nvPr>
        </p:nvSpPr>
        <p:spPr>
          <a:xfrm>
            <a:off x="3884613" y="8685213"/>
            <a:ext cx="2970212" cy="455612"/>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pt-BR" sz="1200" b="1" i="0" u="none" strike="noStrike" cap="none">
                <a:solidFill>
                  <a:srgbClr val="000000"/>
                </a:solidFill>
                <a:latin typeface="Arial"/>
                <a:ea typeface="Arial"/>
                <a:cs typeface="Arial"/>
                <a:sym typeface="Arial"/>
              </a:rPr>
              <a:t>‹nº›</a:t>
            </a:fld>
            <a:endParaRPr sz="1200" b="1"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sldNum" idx="12"/>
          </p:nvPr>
        </p:nvSpPr>
        <p:spPr>
          <a:xfrm>
            <a:off x="3884613" y="8685213"/>
            <a:ext cx="2970212" cy="455612"/>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pt-BR" sz="1200" b="1" i="0" u="none" strike="noStrike" cap="none">
                <a:solidFill>
                  <a:srgbClr val="000000"/>
                </a:solidFill>
                <a:latin typeface="Arial"/>
                <a:ea typeface="Arial"/>
                <a:cs typeface="Arial"/>
                <a:sym typeface="Arial"/>
              </a:rPr>
              <a:t>1</a:t>
            </a:fld>
            <a:endParaRPr sz="1200" b="1" i="0" u="none" strike="noStrike" cap="none">
              <a:solidFill>
                <a:srgbClr val="000000"/>
              </a:solidFill>
              <a:latin typeface="Arial"/>
              <a:ea typeface="Arial"/>
              <a:cs typeface="Arial"/>
              <a:sym typeface="Arial"/>
            </a:endParaRPr>
          </a:p>
        </p:txBody>
      </p:sp>
      <p:sp>
        <p:nvSpPr>
          <p:cNvPr id="27" name="Google Shape;2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8" name="Google Shape;28;p1:notes"/>
          <p:cNvSpPr txBox="1">
            <a:spLocks noGrp="1"/>
          </p:cNvSpPr>
          <p:nvPr>
            <p:ph type="body" idx="1"/>
          </p:nvPr>
        </p:nvSpPr>
        <p:spPr>
          <a:xfrm>
            <a:off x="685800" y="4343400"/>
            <a:ext cx="54864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9" name="Google Shape;119;p10: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11: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42" name="Google Shape;142;p12: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54" name="Google Shape;154;p13: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70" name="Google Shape;170;p14: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5: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79" name="Google Shape;179;p15: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91" name="Google Shape;191;p16: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7: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01" name="Google Shape;201;p17: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10" name="Google Shape;210;p18: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16" name="Google Shape;216;p19: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8" name="Google Shape;38;p2: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0: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28" name="Google Shape;228;p20: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37" name="Google Shape;237;p21: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2:notes"/>
          <p:cNvSpPr txBox="1">
            <a:spLocks noGrp="1"/>
          </p:cNvSpPr>
          <p:nvPr>
            <p:ph type="sldNum" idx="12"/>
          </p:nvPr>
        </p:nvSpPr>
        <p:spPr>
          <a:xfrm>
            <a:off x="3884613" y="8685213"/>
            <a:ext cx="2970212" cy="455612"/>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pt-BR" sz="1200" b="1">
                <a:solidFill>
                  <a:schemeClr val="dk1"/>
                </a:solidFill>
                <a:latin typeface="Arial"/>
                <a:ea typeface="Arial"/>
                <a:cs typeface="Arial"/>
                <a:sym typeface="Arial"/>
              </a:rPr>
              <a:t>22</a:t>
            </a:fld>
            <a:endParaRPr sz="1200" b="1">
              <a:solidFill>
                <a:schemeClr val="dk1"/>
              </a:solidFill>
              <a:latin typeface="Arial"/>
              <a:ea typeface="Arial"/>
              <a:cs typeface="Arial"/>
              <a:sym typeface="Arial"/>
            </a:endParaRPr>
          </a:p>
        </p:txBody>
      </p:sp>
      <p:sp>
        <p:nvSpPr>
          <p:cNvPr id="245" name="Google Shape;245;p22: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6" name="Google Shape;246;p22:notes"/>
          <p:cNvSpPr txBox="1">
            <a:spLocks noGrp="1"/>
          </p:cNvSpPr>
          <p:nvPr>
            <p:ph type="body" idx="1"/>
          </p:nvPr>
        </p:nvSpPr>
        <p:spPr>
          <a:xfrm>
            <a:off x="685800" y="4343400"/>
            <a:ext cx="5484813" cy="4113213"/>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3: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56" name="Google Shape;256;p23: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4: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65" name="Google Shape;265;p24: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5: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75" name="Google Shape;275;p25: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6: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83" name="Google Shape;283;p26: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7: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295" name="Google Shape;295;p27: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8: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05" name="Google Shape;305;p28: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9: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17" name="Google Shape;317;p29: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5" name="Google Shape;45;p3: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0: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28" name="Google Shape;328;p30: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1: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36" name="Google Shape;336;p31: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2: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48" name="Google Shape;348;p32: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3: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58" name="Google Shape;358;p33: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5: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70" name="Google Shape;370;p35: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6: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77" name="Google Shape;377;p36: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7: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83" name="Google Shape;383;p37: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8: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392" name="Google Shape;392;p38: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9: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00" name="Google Shape;400;p39: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0: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09" name="Google Shape;409;p40: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4: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1" name="Google Shape;61;p4: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1: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18" name="Google Shape;418;p41: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2: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25" name="Google Shape;425;p42: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3: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34" name="Google Shape;434;p43: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4: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42" name="Google Shape;442;p44: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5: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50" name="Google Shape;450;p45: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6: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61" name="Google Shape;461;p46: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7: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68" name="Google Shape;468;p47: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8: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75" name="Google Shape;475;p48: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9: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87" name="Google Shape;487;p49: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0: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497" name="Google Shape;497;p50: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2" name="Google Shape;72;p5: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51: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09" name="Google Shape;509;p51: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2: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17" name="Google Shape;517;p52: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3: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25" name="Google Shape;525;p53: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4: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36" name="Google Shape;536;p54: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5: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44" name="Google Shape;544;p55: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6: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56" name="Google Shape;556;p56: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7: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67" name="Google Shape;567;p57: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8: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93" name="Google Shape;593;p58: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59: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16" name="Google Shape;616;p59: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0: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34" name="Google Shape;634;p60: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6: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5" name="Google Shape;85;p6: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61: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45" name="Google Shape;645;p61: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62: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55" name="Google Shape;655;p62: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3: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65" name="Google Shape;665;p63: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8c8834230b_0_0:notes"/>
          <p:cNvSpPr txBox="1">
            <a:spLocks noGrp="1"/>
          </p:cNvSpPr>
          <p:nvPr>
            <p:ph type="body" idx="1"/>
          </p:nvPr>
        </p:nvSpPr>
        <p:spPr>
          <a:xfrm>
            <a:off x="685800" y="4343400"/>
            <a:ext cx="5484900" cy="41133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72" name="Google Shape;672;g8c8834230b_0_0:notes"/>
          <p:cNvSpPr>
            <a:spLocks noGrp="1" noRot="1" noChangeAspect="1"/>
          </p:cNvSpPr>
          <p:nvPr>
            <p:ph type="sldImg" idx="2"/>
          </p:nvPr>
        </p:nvSpPr>
        <p:spPr>
          <a:xfrm>
            <a:off x="1143000" y="685800"/>
            <a:ext cx="4570500" cy="3427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64: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78" name="Google Shape;678;p64: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65: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88" name="Google Shape;688;p65: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66: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99" name="Google Shape;699;p66: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67: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07" name="Google Shape;707;p67: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94" name="Google Shape;94;p7: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03" name="Google Shape;103;p8: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9:notes"/>
          <p:cNvSpPr txBox="1">
            <a:spLocks noGrp="1"/>
          </p:cNvSpPr>
          <p:nvPr>
            <p:ph type="body" idx="1"/>
          </p:nvPr>
        </p:nvSpPr>
        <p:spPr>
          <a:xfrm>
            <a:off x="685800" y="4343400"/>
            <a:ext cx="5484813" cy="4113213"/>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3" name="Google Shape;113;p9:notes"/>
          <p:cNvSpPr>
            <a:spLocks noGrp="1" noRot="1" noChangeAspect="1"/>
          </p:cNvSpPr>
          <p:nvPr>
            <p:ph type="sldImg" idx="2"/>
          </p:nvPr>
        </p:nvSpPr>
        <p:spPr>
          <a:xfrm>
            <a:off x="1143000" y="685800"/>
            <a:ext cx="4570413" cy="34274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4"/>
        <p:cNvGrpSpPr/>
        <p:nvPr/>
      </p:nvGrpSpPr>
      <p:grpSpPr>
        <a:xfrm>
          <a:off x="0" y="0"/>
          <a:ext cx="0" cy="0"/>
          <a:chOff x="0" y="0"/>
          <a:chExt cx="0" cy="0"/>
        </a:xfrm>
      </p:grpSpPr>
      <p:sp>
        <p:nvSpPr>
          <p:cNvPr id="15" name="Google Shape;15;p70"/>
          <p:cNvSpPr txBox="1">
            <a:spLocks noGrp="1"/>
          </p:cNvSpPr>
          <p:nvPr>
            <p:ph type="title"/>
          </p:nvPr>
        </p:nvSpPr>
        <p:spPr>
          <a:xfrm>
            <a:off x="346650" y="179059"/>
            <a:ext cx="6347713" cy="58564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800" b="1" i="0" u="none" strike="noStrike" cap="none">
                <a:solidFill>
                  <a:srgbClr val="6E0F6C"/>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 name="Google Shape;16;p70"/>
          <p:cNvSpPr txBox="1">
            <a:spLocks noGrp="1"/>
          </p:cNvSpPr>
          <p:nvPr>
            <p:ph type="body" idx="1"/>
          </p:nvPr>
        </p:nvSpPr>
        <p:spPr>
          <a:xfrm>
            <a:off x="539552" y="1340768"/>
            <a:ext cx="8136904" cy="5040560"/>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404040"/>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404040"/>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404040"/>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mente título">
  <p:cSld name="Somente título">
    <p:spTree>
      <p:nvGrpSpPr>
        <p:cNvPr id="1"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Layout Personalizado">
  <p:cSld name="1_Layout Personalizado">
    <p:spTree>
      <p:nvGrpSpPr>
        <p:cNvPr id="1" name="Shape 18"/>
        <p:cNvGrpSpPr/>
        <p:nvPr/>
      </p:nvGrpSpPr>
      <p:grpSpPr>
        <a:xfrm>
          <a:off x="0" y="0"/>
          <a:ext cx="0" cy="0"/>
          <a:chOff x="0" y="0"/>
          <a:chExt cx="0" cy="0"/>
        </a:xfrm>
      </p:grpSpPr>
      <p:sp>
        <p:nvSpPr>
          <p:cNvPr id="19" name="Google Shape;19;p72"/>
          <p:cNvSpPr txBox="1">
            <a:spLocks noGrp="1"/>
          </p:cNvSpPr>
          <p:nvPr>
            <p:ph type="ftr" idx="11"/>
          </p:nvPr>
        </p:nvSpPr>
        <p:spPr>
          <a:xfrm>
            <a:off x="2339975" y="6121400"/>
            <a:ext cx="4176713" cy="4032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1">
                <a:solidFill>
                  <a:srgbClr val="7F7F7F"/>
                </a:solidFill>
                <a:latin typeface="Verdana"/>
                <a:ea typeface="Verdana"/>
                <a:cs typeface="Verdana"/>
                <a:sym typeface="Verdana"/>
              </a:defRPr>
            </a:lvl1pPr>
            <a:lvl2pPr marR="0" lvl="1"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omente título" type="titleOnly">
  <p:cSld name="TITLE_ONLY">
    <p:spTree>
      <p:nvGrpSpPr>
        <p:cNvPr id="1" name="Shape 20"/>
        <p:cNvGrpSpPr/>
        <p:nvPr/>
      </p:nvGrpSpPr>
      <p:grpSpPr>
        <a:xfrm>
          <a:off x="0" y="0"/>
          <a:ext cx="0" cy="0"/>
          <a:chOff x="0" y="0"/>
          <a:chExt cx="0" cy="0"/>
        </a:xfrm>
      </p:grpSpPr>
      <p:sp>
        <p:nvSpPr>
          <p:cNvPr id="21" name="Google Shape;21;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b="1">
                <a:solidFill>
                  <a:schemeClr val="lt1"/>
                </a:solidFill>
                <a:latin typeface="Calibri"/>
                <a:ea typeface="Calibri"/>
                <a:cs typeface="Calibri"/>
                <a:sym typeface="Calibri"/>
              </a:defRPr>
            </a:lvl1pPr>
            <a:lvl2pPr marR="0" lvl="1"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9pPr>
          </a:lstStyle>
          <a:p>
            <a:endParaRPr/>
          </a:p>
        </p:txBody>
      </p:sp>
      <p:sp>
        <p:nvSpPr>
          <p:cNvPr id="23" name="Google Shape;2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b="1">
                <a:solidFill>
                  <a:schemeClr val="lt1"/>
                </a:solidFill>
                <a:latin typeface="Calibri"/>
                <a:ea typeface="Calibri"/>
                <a:cs typeface="Calibri"/>
                <a:sym typeface="Calibri"/>
              </a:defRPr>
            </a:lvl1pPr>
            <a:lvl2pPr marR="0" lvl="1"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600" b="1" i="0" u="none" strike="noStrike" cap="none">
                <a:solidFill>
                  <a:schemeClr val="lt1"/>
                </a:solidFill>
                <a:latin typeface="Calibri"/>
                <a:ea typeface="Calibri"/>
                <a:cs typeface="Calibri"/>
                <a:sym typeface="Calibri"/>
              </a:defRPr>
            </a:lvl9pPr>
          </a:lstStyle>
          <a:p>
            <a:endParaRPr/>
          </a:p>
        </p:txBody>
      </p:sp>
      <p:sp>
        <p:nvSpPr>
          <p:cNvPr id="24" name="Google Shape;2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600" b="1">
                <a:solidFill>
                  <a:schemeClr val="lt1"/>
                </a:solidFill>
                <a:latin typeface="Calibri"/>
                <a:ea typeface="Calibri"/>
                <a:cs typeface="Calibri"/>
                <a:sym typeface="Calibri"/>
              </a:defRPr>
            </a:lvl1pPr>
            <a:lvl2pPr marL="0" marR="0" lvl="1" indent="0" algn="l" rtl="0">
              <a:spcBef>
                <a:spcPts val="0"/>
              </a:spcBef>
              <a:spcAft>
                <a:spcPts val="0"/>
              </a:spcAft>
              <a:buNone/>
              <a:defRPr sz="1600" b="1">
                <a:solidFill>
                  <a:schemeClr val="lt1"/>
                </a:solidFill>
                <a:latin typeface="Calibri"/>
                <a:ea typeface="Calibri"/>
                <a:cs typeface="Calibri"/>
                <a:sym typeface="Calibri"/>
              </a:defRPr>
            </a:lvl2pPr>
            <a:lvl3pPr marL="0" marR="0" lvl="2" indent="0" algn="l" rtl="0">
              <a:spcBef>
                <a:spcPts val="0"/>
              </a:spcBef>
              <a:spcAft>
                <a:spcPts val="0"/>
              </a:spcAft>
              <a:buNone/>
              <a:defRPr sz="1600" b="1">
                <a:solidFill>
                  <a:schemeClr val="lt1"/>
                </a:solidFill>
                <a:latin typeface="Calibri"/>
                <a:ea typeface="Calibri"/>
                <a:cs typeface="Calibri"/>
                <a:sym typeface="Calibri"/>
              </a:defRPr>
            </a:lvl3pPr>
            <a:lvl4pPr marL="0" marR="0" lvl="3" indent="0" algn="l" rtl="0">
              <a:spcBef>
                <a:spcPts val="0"/>
              </a:spcBef>
              <a:spcAft>
                <a:spcPts val="0"/>
              </a:spcAft>
              <a:buNone/>
              <a:defRPr sz="1600" b="1">
                <a:solidFill>
                  <a:schemeClr val="lt1"/>
                </a:solidFill>
                <a:latin typeface="Calibri"/>
                <a:ea typeface="Calibri"/>
                <a:cs typeface="Calibri"/>
                <a:sym typeface="Calibri"/>
              </a:defRPr>
            </a:lvl4pPr>
            <a:lvl5pPr marL="0" marR="0" lvl="4" indent="0" algn="l" rtl="0">
              <a:spcBef>
                <a:spcPts val="0"/>
              </a:spcBef>
              <a:spcAft>
                <a:spcPts val="0"/>
              </a:spcAft>
              <a:buNone/>
              <a:defRPr sz="1600" b="1">
                <a:solidFill>
                  <a:schemeClr val="lt1"/>
                </a:solidFill>
                <a:latin typeface="Calibri"/>
                <a:ea typeface="Calibri"/>
                <a:cs typeface="Calibri"/>
                <a:sym typeface="Calibri"/>
              </a:defRPr>
            </a:lvl5pPr>
            <a:lvl6pPr marL="0" marR="0" lvl="5" indent="0" algn="l" rtl="0">
              <a:spcBef>
                <a:spcPts val="0"/>
              </a:spcBef>
              <a:spcAft>
                <a:spcPts val="0"/>
              </a:spcAft>
              <a:buNone/>
              <a:defRPr sz="1600" b="1">
                <a:solidFill>
                  <a:schemeClr val="lt1"/>
                </a:solidFill>
                <a:latin typeface="Calibri"/>
                <a:ea typeface="Calibri"/>
                <a:cs typeface="Calibri"/>
                <a:sym typeface="Calibri"/>
              </a:defRPr>
            </a:lvl6pPr>
            <a:lvl7pPr marL="0" marR="0" lvl="6" indent="0" algn="l" rtl="0">
              <a:spcBef>
                <a:spcPts val="0"/>
              </a:spcBef>
              <a:spcAft>
                <a:spcPts val="0"/>
              </a:spcAft>
              <a:buNone/>
              <a:defRPr sz="1600" b="1">
                <a:solidFill>
                  <a:schemeClr val="lt1"/>
                </a:solidFill>
                <a:latin typeface="Calibri"/>
                <a:ea typeface="Calibri"/>
                <a:cs typeface="Calibri"/>
                <a:sym typeface="Calibri"/>
              </a:defRPr>
            </a:lvl7pPr>
            <a:lvl8pPr marL="0" marR="0" lvl="7" indent="0" algn="l" rtl="0">
              <a:spcBef>
                <a:spcPts val="0"/>
              </a:spcBef>
              <a:spcAft>
                <a:spcPts val="0"/>
              </a:spcAft>
              <a:buNone/>
              <a:defRPr sz="1600" b="1">
                <a:solidFill>
                  <a:schemeClr val="lt1"/>
                </a:solidFill>
                <a:latin typeface="Calibri"/>
                <a:ea typeface="Calibri"/>
                <a:cs typeface="Calibri"/>
                <a:sym typeface="Calibri"/>
              </a:defRPr>
            </a:lvl8pPr>
            <a:lvl9pPr marL="0" marR="0" lvl="8" indent="0" algn="l" rtl="0">
              <a:spcBef>
                <a:spcPts val="0"/>
              </a:spcBef>
              <a:spcAft>
                <a:spcPts val="0"/>
              </a:spcAft>
              <a:buNone/>
              <a:defRPr sz="1600" b="1">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Google Shape;11;p68"/>
          <p:cNvSpPr/>
          <p:nvPr/>
        </p:nvSpPr>
        <p:spPr>
          <a:xfrm>
            <a:off x="0" y="1"/>
            <a:ext cx="9144000" cy="764704"/>
          </a:xfrm>
          <a:prstGeom prst="rect">
            <a:avLst/>
          </a:prstGeom>
          <a:gradFill>
            <a:gsLst>
              <a:gs pos="0">
                <a:srgbClr val="EFEBE9"/>
              </a:gs>
              <a:gs pos="94000">
                <a:srgbClr val="BEAFA9"/>
              </a:gs>
              <a:gs pos="100000">
                <a:srgbClr val="BEAFA9"/>
              </a:gs>
            </a:gsLst>
            <a:lin ang="5400000" scaled="0"/>
          </a:gradFill>
          <a:ln>
            <a:noFill/>
          </a:ln>
          <a:effectLst>
            <a:outerShdw blurRad="50800" dist="381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0" u="none" strike="noStrike" cap="none">
              <a:solidFill>
                <a:schemeClr val="lt1"/>
              </a:solidFill>
              <a:latin typeface="Calibri"/>
              <a:ea typeface="Calibri"/>
              <a:cs typeface="Calibri"/>
              <a:sym typeface="Calibri"/>
            </a:endParaRPr>
          </a:p>
        </p:txBody>
      </p:sp>
      <p:pic>
        <p:nvPicPr>
          <p:cNvPr id="12" name="Google Shape;12;p68"/>
          <p:cNvPicPr preferRelativeResize="0"/>
          <p:nvPr/>
        </p:nvPicPr>
        <p:blipFill rotWithShape="1">
          <a:blip r:embed="rId7">
            <a:alphaModFix/>
          </a:blip>
          <a:srcRect/>
          <a:stretch/>
        </p:blipFill>
        <p:spPr>
          <a:xfrm>
            <a:off x="6443663" y="0"/>
            <a:ext cx="2443162" cy="7762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103.jp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g"/></Relationships>
</file>

<file path=ppt/slides/_rels/slide5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g"/><Relationship Id="rId7" Type="http://schemas.openxmlformats.org/officeDocument/2006/relationships/image" Target="../media/image134.jp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33.png"/><Relationship Id="rId5" Type="http://schemas.openxmlformats.org/officeDocument/2006/relationships/image" Target="../media/image132.jpg"/><Relationship Id="rId4" Type="http://schemas.openxmlformats.org/officeDocument/2006/relationships/image" Target="../media/image131.png"/><Relationship Id="rId9" Type="http://schemas.openxmlformats.org/officeDocument/2006/relationships/image" Target="../media/image122.png"/></Relationships>
</file>

<file path=ppt/slides/_rels/slide58.xml.rels><?xml version="1.0" encoding="UTF-8" standalone="yes"?>
<Relationships xmlns="http://schemas.openxmlformats.org/package/2006/relationships"><Relationship Id="rId8" Type="http://schemas.openxmlformats.org/officeDocument/2006/relationships/image" Target="../media/image141.jpg"/><Relationship Id="rId3" Type="http://schemas.openxmlformats.org/officeDocument/2006/relationships/image" Target="../media/image136.png"/><Relationship Id="rId7" Type="http://schemas.openxmlformats.org/officeDocument/2006/relationships/image" Target="../media/image140.jp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50.png"/><Relationship Id="rId4" Type="http://schemas.openxmlformats.org/officeDocument/2006/relationships/image" Target="../media/image149.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153.png"/><Relationship Id="rId4" Type="http://schemas.openxmlformats.org/officeDocument/2006/relationships/image" Target="../media/image152.png"/></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55.png"/></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1"/>
          <p:cNvSpPr/>
          <p:nvPr/>
        </p:nvSpPr>
        <p:spPr>
          <a:xfrm>
            <a:off x="0" y="0"/>
            <a:ext cx="9144000" cy="17732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0" u="none" strike="noStrike" cap="none">
              <a:solidFill>
                <a:schemeClr val="dk1"/>
              </a:solidFill>
              <a:latin typeface="Calibri"/>
              <a:ea typeface="Calibri"/>
              <a:cs typeface="Calibri"/>
              <a:sym typeface="Calibri"/>
            </a:endParaRPr>
          </a:p>
        </p:txBody>
      </p:sp>
      <p:pic>
        <p:nvPicPr>
          <p:cNvPr id="31" name="Google Shape;31;p1"/>
          <p:cNvPicPr preferRelativeResize="0"/>
          <p:nvPr/>
        </p:nvPicPr>
        <p:blipFill rotWithShape="1">
          <a:blip r:embed="rId3">
            <a:alphaModFix/>
          </a:blip>
          <a:srcRect/>
          <a:stretch/>
        </p:blipFill>
        <p:spPr>
          <a:xfrm>
            <a:off x="3497519" y="4996657"/>
            <a:ext cx="1938577" cy="1318745"/>
          </a:xfrm>
          <a:prstGeom prst="rect">
            <a:avLst/>
          </a:prstGeom>
          <a:noFill/>
          <a:ln>
            <a:noFill/>
          </a:ln>
        </p:spPr>
      </p:pic>
      <p:sp>
        <p:nvSpPr>
          <p:cNvPr id="32" name="Google Shape;32;p1"/>
          <p:cNvSpPr txBox="1"/>
          <p:nvPr/>
        </p:nvSpPr>
        <p:spPr>
          <a:xfrm>
            <a:off x="2411413" y="6273229"/>
            <a:ext cx="4032250" cy="16922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600"/>
              <a:buFont typeface="Times New Roman"/>
              <a:buNone/>
            </a:pPr>
            <a:r>
              <a:rPr lang="pt-BR" sz="1600" b="1" i="0" u="none" strike="noStrike" cap="none">
                <a:solidFill>
                  <a:srgbClr val="6E0F6C"/>
                </a:solidFill>
                <a:latin typeface="Calibri"/>
                <a:ea typeface="Calibri"/>
                <a:cs typeface="Calibri"/>
                <a:sym typeface="Calibri"/>
              </a:rPr>
              <a:t>Centro Colaborador para a Qualidade do Cuidado e a Segurança do Paciente</a:t>
            </a:r>
            <a:endParaRPr/>
          </a:p>
          <a:p>
            <a:pPr marL="0" marR="0" lvl="0" indent="0" algn="ctr" rtl="0">
              <a:spcBef>
                <a:spcPts val="0"/>
              </a:spcBef>
              <a:spcAft>
                <a:spcPts val="0"/>
              </a:spcAft>
              <a:buClr>
                <a:srgbClr val="000000"/>
              </a:buClr>
              <a:buSzPts val="4400"/>
              <a:buFont typeface="Times New Roman"/>
              <a:buNone/>
            </a:pPr>
            <a:endParaRPr sz="4400" b="1" i="0" u="none" strike="noStrike" cap="none">
              <a:solidFill>
                <a:srgbClr val="7030A0"/>
              </a:solidFill>
              <a:latin typeface="Calibri"/>
              <a:ea typeface="Calibri"/>
              <a:cs typeface="Calibri"/>
              <a:sym typeface="Calibri"/>
            </a:endParaRPr>
          </a:p>
          <a:p>
            <a:pPr marL="0" marR="0" lvl="0" indent="0" algn="ctr" rtl="0">
              <a:spcBef>
                <a:spcPts val="0"/>
              </a:spcBef>
              <a:spcAft>
                <a:spcPts val="0"/>
              </a:spcAft>
              <a:buClr>
                <a:srgbClr val="000000"/>
              </a:buClr>
              <a:buSzPts val="2800"/>
              <a:buFont typeface="Times New Roman"/>
              <a:buNone/>
            </a:pPr>
            <a:endParaRPr sz="2800" b="1" i="0" u="none" strike="noStrike" cap="none">
              <a:solidFill>
                <a:srgbClr val="7030A0"/>
              </a:solidFill>
              <a:latin typeface="Calibri"/>
              <a:ea typeface="Calibri"/>
              <a:cs typeface="Calibri"/>
              <a:sym typeface="Calibri"/>
            </a:endParaRPr>
          </a:p>
        </p:txBody>
      </p:sp>
      <p:sp>
        <p:nvSpPr>
          <p:cNvPr id="33" name="Google Shape;33;p1"/>
          <p:cNvSpPr txBox="1"/>
          <p:nvPr/>
        </p:nvSpPr>
        <p:spPr>
          <a:xfrm>
            <a:off x="179512" y="-99392"/>
            <a:ext cx="9144000" cy="57554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4400"/>
              <a:buFont typeface="Times New Roman"/>
              <a:buNone/>
            </a:pPr>
            <a:r>
              <a:rPr lang="pt-BR" sz="4400" b="1" i="0" u="none" strike="noStrike" cap="none">
                <a:solidFill>
                  <a:schemeClr val="lt1"/>
                </a:solidFill>
                <a:latin typeface="Calibri"/>
                <a:ea typeface="Calibri"/>
                <a:cs typeface="Calibri"/>
                <a:sym typeface="Calibri"/>
              </a:rPr>
              <a:t>A</a:t>
            </a:r>
            <a:r>
              <a:rPr lang="pt-BR" sz="3000" b="1" i="0" u="none" strike="noStrike" cap="none">
                <a:solidFill>
                  <a:schemeClr val="lt1"/>
                </a:solidFill>
                <a:latin typeface="Calibri"/>
                <a:ea typeface="Calibri"/>
                <a:cs typeface="Calibri"/>
                <a:sym typeface="Calibri"/>
              </a:rPr>
              <a:t> </a:t>
            </a:r>
            <a:r>
              <a:rPr lang="pt-BR" sz="3000" b="1" i="0" u="none" strike="noStrike" cap="none">
                <a:solidFill>
                  <a:schemeClr val="dk1"/>
                </a:solidFill>
                <a:latin typeface="Calibri"/>
                <a:ea typeface="Calibri"/>
                <a:cs typeface="Calibri"/>
                <a:sym typeface="Calibri"/>
              </a:rPr>
              <a:t> OCORRÊNCIA DE LESÃO POR PRESSÃO (LP) </a:t>
            </a:r>
            <a:endParaRPr/>
          </a:p>
          <a:p>
            <a:pPr marL="0" marR="0" lvl="0" indent="0" algn="ctr" rtl="0">
              <a:spcBef>
                <a:spcPts val="0"/>
              </a:spcBef>
              <a:spcAft>
                <a:spcPts val="0"/>
              </a:spcAft>
              <a:buClr>
                <a:srgbClr val="000000"/>
              </a:buClr>
              <a:buSzPts val="3000"/>
              <a:buFont typeface="Times New Roman"/>
              <a:buNone/>
            </a:pPr>
            <a:r>
              <a:rPr lang="pt-BR" sz="3000" b="1" i="0" u="none" strike="noStrike" cap="none">
                <a:solidFill>
                  <a:schemeClr val="dk1"/>
                </a:solidFill>
                <a:latin typeface="Calibri"/>
                <a:ea typeface="Calibri"/>
                <a:cs typeface="Calibri"/>
                <a:sym typeface="Calibri"/>
              </a:rPr>
              <a:t>DURANTE A PANDEMIA DA COVID-19: </a:t>
            </a:r>
            <a:endParaRPr sz="30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3000"/>
              <a:buFont typeface="Times New Roman"/>
              <a:buNone/>
            </a:pPr>
            <a:r>
              <a:rPr lang="pt-BR" sz="3000" b="1" i="0" u="none" strike="noStrike" cap="none">
                <a:solidFill>
                  <a:schemeClr val="dk1"/>
                </a:solidFill>
                <a:latin typeface="Calibri"/>
                <a:ea typeface="Calibri"/>
                <a:cs typeface="Calibri"/>
                <a:sym typeface="Calibri"/>
              </a:rPr>
              <a:t>MANEJO CLÍNICO</a:t>
            </a:r>
            <a:endParaRPr/>
          </a:p>
          <a:p>
            <a:pPr marL="0" marR="0" lvl="0" indent="0" algn="ctr" rtl="0">
              <a:spcBef>
                <a:spcPts val="0"/>
              </a:spcBef>
              <a:spcAft>
                <a:spcPts val="0"/>
              </a:spcAft>
              <a:buClr>
                <a:srgbClr val="000000"/>
              </a:buClr>
              <a:buSzPts val="3600"/>
              <a:buFont typeface="Times New Roman"/>
              <a:buNone/>
            </a:pPr>
            <a:endParaRPr sz="36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2800"/>
              <a:buFont typeface="Times New Roman"/>
              <a:buNone/>
            </a:pPr>
            <a:endParaRPr sz="28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2800"/>
              <a:buFont typeface="Times New Roman"/>
              <a:buNone/>
            </a:pPr>
            <a:endParaRPr sz="28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2800"/>
              <a:buFont typeface="Times New Roman"/>
              <a:buNone/>
            </a:pPr>
            <a:endParaRPr sz="28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2800"/>
              <a:buFont typeface="Times New Roman"/>
              <a:buNone/>
            </a:pPr>
            <a:r>
              <a:rPr lang="pt-BR" sz="2800" b="1" i="0" u="none" strike="noStrike" cap="none">
                <a:solidFill>
                  <a:schemeClr val="dk1"/>
                </a:solidFill>
                <a:latin typeface="Calibri"/>
                <a:ea typeface="Calibri"/>
                <a:cs typeface="Calibri"/>
                <a:sym typeface="Calibri"/>
              </a:rPr>
              <a:t>KARINA CHAMMA DI PIERO</a:t>
            </a:r>
            <a:endParaRPr/>
          </a:p>
          <a:p>
            <a:pPr marL="0" marR="0" lvl="0" indent="0" algn="ctr" rtl="0">
              <a:spcBef>
                <a:spcPts val="0"/>
              </a:spcBef>
              <a:spcAft>
                <a:spcPts val="0"/>
              </a:spcAft>
              <a:buNone/>
            </a:pPr>
            <a:r>
              <a:rPr lang="pt-BR" sz="1400" b="1" i="0" u="none" strike="noStrike" cap="none">
                <a:solidFill>
                  <a:schemeClr val="dk1"/>
                </a:solidFill>
                <a:latin typeface="Calibri"/>
                <a:ea typeface="Calibri"/>
                <a:cs typeface="Calibri"/>
                <a:sym typeface="Calibri"/>
              </a:rPr>
              <a:t>Coordenadora da Comissão de Métodos Relacionados à Integridade da Pele (COMEIP) -HUCFF -UFRJ</a:t>
            </a:r>
            <a:endParaRPr/>
          </a:p>
          <a:p>
            <a:pPr marL="0" marR="0" lvl="0" indent="0" algn="ctr" rtl="0">
              <a:spcBef>
                <a:spcPts val="0"/>
              </a:spcBef>
              <a:spcAft>
                <a:spcPts val="0"/>
              </a:spcAft>
              <a:buNone/>
            </a:pPr>
            <a:r>
              <a:rPr lang="pt-BR" sz="1400" b="1" i="0" u="none" strike="noStrike" cap="none">
                <a:solidFill>
                  <a:schemeClr val="dk1"/>
                </a:solidFill>
                <a:latin typeface="Calibri"/>
                <a:ea typeface="Calibri"/>
                <a:cs typeface="Calibri"/>
                <a:sym typeface="Calibri"/>
              </a:rPr>
              <a:t>Doutoranda em Clínica Médica - Dermatologia (FCM-HUCFF-UFRJ)</a:t>
            </a:r>
            <a:endParaRPr/>
          </a:p>
          <a:p>
            <a:pPr marL="0" marR="0" lvl="0" indent="0" algn="ctr" rtl="0">
              <a:spcBef>
                <a:spcPts val="0"/>
              </a:spcBef>
              <a:spcAft>
                <a:spcPts val="0"/>
              </a:spcAft>
              <a:buNone/>
            </a:pPr>
            <a:r>
              <a:rPr lang="pt-BR" sz="1400" b="1" i="0" u="none" strike="noStrike" cap="none">
                <a:solidFill>
                  <a:schemeClr val="dk1"/>
                </a:solidFill>
                <a:latin typeface="Calibri"/>
                <a:ea typeface="Calibri"/>
                <a:cs typeface="Calibri"/>
                <a:sym typeface="Calibri"/>
              </a:rPr>
              <a:t>Especialista em Enfermagem Clínica Médica (MB/UNIRIO)</a:t>
            </a:r>
            <a:endParaRPr/>
          </a:p>
          <a:p>
            <a:pPr marL="0" marR="0" lvl="0" indent="0" algn="ctr" rtl="0">
              <a:spcBef>
                <a:spcPts val="0"/>
              </a:spcBef>
              <a:spcAft>
                <a:spcPts val="0"/>
              </a:spcAft>
              <a:buNone/>
            </a:pPr>
            <a:r>
              <a:rPr lang="pt-BR" sz="1400" b="1" i="0" u="none" strike="noStrike" cap="none">
                <a:solidFill>
                  <a:schemeClr val="dk1"/>
                </a:solidFill>
                <a:latin typeface="Calibri"/>
                <a:ea typeface="Calibri"/>
                <a:cs typeface="Calibri"/>
                <a:sym typeface="Calibri"/>
              </a:rPr>
              <a:t>Especialista em Enfermagem Dermatológica (UGF)</a:t>
            </a:r>
            <a:endParaRPr/>
          </a:p>
          <a:p>
            <a:pPr marL="0" marR="0" lvl="0" indent="0" algn="ctr" rtl="0">
              <a:spcBef>
                <a:spcPts val="0"/>
              </a:spcBef>
              <a:spcAft>
                <a:spcPts val="0"/>
              </a:spcAft>
              <a:buNone/>
            </a:pPr>
            <a:r>
              <a:rPr lang="pt-BR" sz="1400" b="1" i="0" u="none" strike="noStrike" cap="none">
                <a:solidFill>
                  <a:schemeClr val="dk1"/>
                </a:solidFill>
                <a:latin typeface="Calibri"/>
                <a:ea typeface="Calibri"/>
                <a:cs typeface="Calibri"/>
                <a:sym typeface="Calibri"/>
              </a:rPr>
              <a:t>Especialista em Estomaterapia (UERJ</a:t>
            </a:r>
            <a:endParaRPr/>
          </a:p>
          <a:p>
            <a:pPr marL="0" marR="0" lvl="0" indent="0" algn="ctr" rtl="0">
              <a:spcBef>
                <a:spcPts val="0"/>
              </a:spcBef>
              <a:spcAft>
                <a:spcPts val="0"/>
              </a:spcAft>
              <a:buNone/>
            </a:pPr>
            <a:r>
              <a:rPr lang="pt-BR" sz="1400" b="1" i="0" u="none" strike="noStrike" cap="none">
                <a:solidFill>
                  <a:schemeClr val="dk1"/>
                </a:solidFill>
                <a:latin typeface="Calibri"/>
                <a:ea typeface="Calibri"/>
                <a:cs typeface="Calibri"/>
                <a:sym typeface="Calibri"/>
              </a:rPr>
              <a:t>Especialista em Qualidade em Saúde e Segurança do Paciente (ENSP/FIOCRUZ)</a:t>
            </a:r>
            <a:endParaRPr/>
          </a:p>
          <a:p>
            <a:pPr marL="0" marR="0" lvl="0" indent="0" algn="ctr" rtl="0">
              <a:spcBef>
                <a:spcPts val="0"/>
              </a:spcBef>
              <a:spcAft>
                <a:spcPts val="0"/>
              </a:spcAft>
              <a:buClr>
                <a:srgbClr val="000000"/>
              </a:buClr>
              <a:buSzPts val="2800"/>
              <a:buFont typeface="Times New Roman"/>
              <a:buNone/>
            </a:pPr>
            <a:endParaRPr sz="2800" b="1" i="0" u="none" strike="noStrike" cap="none">
              <a:solidFill>
                <a:srgbClr val="7030A0"/>
              </a:solidFill>
              <a:latin typeface="Calibri"/>
              <a:ea typeface="Calibri"/>
              <a:cs typeface="Calibri"/>
              <a:sym typeface="Calibri"/>
            </a:endParaRPr>
          </a:p>
        </p:txBody>
      </p:sp>
      <p:pic>
        <p:nvPicPr>
          <p:cNvPr id="34" name="Google Shape;34;p1"/>
          <p:cNvPicPr preferRelativeResize="0"/>
          <p:nvPr/>
        </p:nvPicPr>
        <p:blipFill rotWithShape="1">
          <a:blip r:embed="rId4">
            <a:alphaModFix/>
          </a:blip>
          <a:srcRect/>
          <a:stretch/>
        </p:blipFill>
        <p:spPr>
          <a:xfrm>
            <a:off x="3132435" y="1772816"/>
            <a:ext cx="2879725" cy="1655762"/>
          </a:xfrm>
          <a:prstGeom prst="rect">
            <a:avLst/>
          </a:prstGeom>
          <a:noFill/>
          <a:ln>
            <a:noFill/>
          </a:ln>
        </p:spPr>
      </p:pic>
      <p:pic>
        <p:nvPicPr>
          <p:cNvPr id="35" name="Google Shape;35;p1"/>
          <p:cNvPicPr preferRelativeResize="0"/>
          <p:nvPr/>
        </p:nvPicPr>
        <p:blipFill rotWithShape="1">
          <a:blip r:embed="rId5">
            <a:alphaModFix/>
          </a:blip>
          <a:srcRect/>
          <a:stretch/>
        </p:blipFill>
        <p:spPr>
          <a:xfrm>
            <a:off x="6804248" y="1916832"/>
            <a:ext cx="1584176" cy="1899883"/>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0"/>
          <p:cNvSpPr txBox="1"/>
          <p:nvPr/>
        </p:nvSpPr>
        <p:spPr>
          <a:xfrm>
            <a:off x="35496" y="878756"/>
            <a:ext cx="9036496"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FATORES INTRÍNSECOS:</a:t>
            </a:r>
            <a:endParaRPr/>
          </a:p>
          <a:p>
            <a:pPr marL="0" marR="0" lvl="0" indent="0" algn="l" rtl="0">
              <a:spcBef>
                <a:spcPts val="0"/>
              </a:spcBef>
              <a:spcAft>
                <a:spcPts val="0"/>
              </a:spcAft>
              <a:buNone/>
            </a:pPr>
            <a:r>
              <a:rPr lang="pt-BR" sz="2200" b="0">
                <a:solidFill>
                  <a:schemeClr val="dk1"/>
                </a:solidFill>
                <a:latin typeface="Calibri"/>
                <a:ea typeface="Calibri"/>
                <a:cs typeface="Calibri"/>
                <a:sym typeface="Calibri"/>
              </a:rPr>
              <a:t>Coagulopatia sistêmica - hipercoagulação e oclusão microvascular secundária ao COVID-19.</a:t>
            </a:r>
            <a:endParaRPr sz="2200" b="0">
              <a:solidFill>
                <a:schemeClr val="dk1"/>
              </a:solidFill>
              <a:latin typeface="Calibri"/>
              <a:ea typeface="Calibri"/>
              <a:cs typeface="Calibri"/>
              <a:sym typeface="Calibri"/>
            </a:endParaRPr>
          </a:p>
          <a:p>
            <a:pPr marL="0" marR="0" lvl="0" indent="0" algn="l" rtl="0">
              <a:spcBef>
                <a:spcPts val="0"/>
              </a:spcBef>
              <a:spcAft>
                <a:spcPts val="0"/>
              </a:spcAft>
              <a:buNone/>
            </a:pPr>
            <a:endParaRPr sz="2200" b="1">
              <a:solidFill>
                <a:schemeClr val="dk1"/>
              </a:solidFill>
              <a:latin typeface="Calibri"/>
              <a:ea typeface="Calibri"/>
              <a:cs typeface="Calibri"/>
              <a:sym typeface="Calibri"/>
            </a:endParaRPr>
          </a:p>
        </p:txBody>
      </p:sp>
      <p:sp>
        <p:nvSpPr>
          <p:cNvPr id="122" name="Google Shape;122;p10"/>
          <p:cNvSpPr txBox="1"/>
          <p:nvPr/>
        </p:nvSpPr>
        <p:spPr>
          <a:xfrm>
            <a:off x="101601" y="20091"/>
            <a:ext cx="661593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FATORES DE RISCO PARA LP EM PACIENTES COM </a:t>
            </a:r>
          </a:p>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COVID-19</a:t>
            </a:r>
            <a:endParaRPr sz="2400" b="1" dirty="0">
              <a:solidFill>
                <a:schemeClr val="dk1"/>
              </a:solidFill>
              <a:latin typeface="Calibri"/>
              <a:ea typeface="Calibri"/>
              <a:cs typeface="Calibri"/>
              <a:sym typeface="Calibri"/>
            </a:endParaRPr>
          </a:p>
        </p:txBody>
      </p:sp>
      <p:sp>
        <p:nvSpPr>
          <p:cNvPr id="123" name="Google Shape;123;p10"/>
          <p:cNvSpPr/>
          <p:nvPr/>
        </p:nvSpPr>
        <p:spPr>
          <a:xfrm>
            <a:off x="0" y="6222476"/>
            <a:ext cx="914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Black, J., Cuddigan, J., Capasso, V., Cox, J., Delmore, B., Munoz, N., &amp; Pittman, J. on behalf of the National Pressure Injury Advisory Panel (2020). Unavoidable Pressure Injury during COVID-19 Crisis: A Position Paper from the National Pressure Injury Advisory Panel. Available at www.npiap.com.</a:t>
            </a:r>
            <a:endParaRPr sz="1200" b="1">
              <a:solidFill>
                <a:schemeClr val="dk1"/>
              </a:solidFill>
              <a:latin typeface="Calibri"/>
              <a:ea typeface="Calibri"/>
              <a:cs typeface="Calibri"/>
              <a:sym typeface="Calibri"/>
            </a:endParaRPr>
          </a:p>
        </p:txBody>
      </p:sp>
      <p:pic>
        <p:nvPicPr>
          <p:cNvPr id="124" name="Google Shape;124;p10"/>
          <p:cNvPicPr preferRelativeResize="0"/>
          <p:nvPr/>
        </p:nvPicPr>
        <p:blipFill rotWithShape="1">
          <a:blip r:embed="rId3">
            <a:alphaModFix/>
          </a:blip>
          <a:srcRect/>
          <a:stretch/>
        </p:blipFill>
        <p:spPr>
          <a:xfrm>
            <a:off x="2339752" y="2132856"/>
            <a:ext cx="5112568" cy="3960440"/>
          </a:xfrm>
          <a:prstGeom prst="rect">
            <a:avLst/>
          </a:prstGeom>
          <a:noFill/>
          <a:ln>
            <a:noFill/>
          </a:ln>
        </p:spPr>
      </p:pic>
      <p:sp>
        <p:nvSpPr>
          <p:cNvPr id="125" name="Google Shape;125;p10"/>
          <p:cNvSpPr/>
          <p:nvPr/>
        </p:nvSpPr>
        <p:spPr>
          <a:xfrm>
            <a:off x="2293314" y="5847075"/>
            <a:ext cx="4572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a:solidFill>
                  <a:schemeClr val="lt1"/>
                </a:solidFill>
                <a:latin typeface="Calibri"/>
                <a:ea typeface="Calibri"/>
                <a:cs typeface="Calibri"/>
                <a:sym typeface="Calibri"/>
              </a:rPr>
              <a:t>https://social.stoa.usp.br/articles/0029/2855/aula_hemostasia_200513.pdf</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1"/>
          <p:cNvSpPr txBox="1"/>
          <p:nvPr/>
        </p:nvSpPr>
        <p:spPr>
          <a:xfrm>
            <a:off x="35496" y="878756"/>
            <a:ext cx="9144000" cy="17235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FATORES INTRÍNSECOS:</a:t>
            </a:r>
            <a:endParaRPr/>
          </a:p>
          <a:p>
            <a:pPr marL="0" marR="0" lvl="0" indent="0" algn="l" rtl="0">
              <a:spcBef>
                <a:spcPts val="0"/>
              </a:spcBef>
              <a:spcAft>
                <a:spcPts val="0"/>
              </a:spcAft>
              <a:buNone/>
            </a:pPr>
            <a:r>
              <a:rPr lang="pt-BR" sz="2200" b="0">
                <a:solidFill>
                  <a:schemeClr val="dk1"/>
                </a:solidFill>
                <a:latin typeface="Calibri"/>
                <a:ea typeface="Calibri"/>
                <a:cs typeface="Calibri"/>
                <a:sym typeface="Calibri"/>
              </a:rPr>
              <a:t>Manifestações cutâneas da COVID-19, em especial as erupções purpúricas podem gerar lesões necróticas e aumentar a suscetibilidade  da pele à LP, gerar confusão diagnóstico ou ainda superajuntar às LP.</a:t>
            </a:r>
            <a:endParaRPr sz="2200" b="0">
              <a:solidFill>
                <a:schemeClr val="dk1"/>
              </a:solidFill>
              <a:latin typeface="Calibri"/>
              <a:ea typeface="Calibri"/>
              <a:cs typeface="Calibri"/>
              <a:sym typeface="Calibri"/>
            </a:endParaRPr>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p:txBody>
      </p:sp>
      <p:sp>
        <p:nvSpPr>
          <p:cNvPr id="131" name="Google Shape;131;p11"/>
          <p:cNvSpPr txBox="1"/>
          <p:nvPr/>
        </p:nvSpPr>
        <p:spPr>
          <a:xfrm>
            <a:off x="0" y="-16904"/>
            <a:ext cx="688489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FATORES DE RISCO PARA LP EM PACIENTES COM COVID-19</a:t>
            </a:r>
            <a:endParaRPr sz="2400" b="1" dirty="0">
              <a:solidFill>
                <a:schemeClr val="dk1"/>
              </a:solidFill>
              <a:latin typeface="Calibri"/>
              <a:ea typeface="Calibri"/>
              <a:cs typeface="Calibri"/>
              <a:sym typeface="Calibri"/>
            </a:endParaRPr>
          </a:p>
        </p:txBody>
      </p:sp>
      <p:sp>
        <p:nvSpPr>
          <p:cNvPr id="132" name="Google Shape;132;p11"/>
          <p:cNvSpPr/>
          <p:nvPr/>
        </p:nvSpPr>
        <p:spPr>
          <a:xfrm>
            <a:off x="63045" y="3429000"/>
            <a:ext cx="9144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a:solidFill>
                  <a:schemeClr val="dk1"/>
                </a:solidFill>
                <a:latin typeface="Calibri"/>
                <a:ea typeface="Calibri"/>
                <a:cs typeface="Calibri"/>
                <a:sym typeface="Calibri"/>
              </a:rPr>
              <a:t>Black, J., Cuddigan, J., Capasso, V., Cox, J., Delmore, B., Munoz, N., &amp; Pittman, J. on behalf of the National Pressure Injury Advisory Panel (2020). Unavoidable Pressure Injury during COVID-19 Crisis: A Position Paper from the National Pressure Injury Advisory Panel. Available at www.npiap.com.</a:t>
            </a:r>
            <a:endParaRPr sz="1000" b="1">
              <a:solidFill>
                <a:schemeClr val="dk1"/>
              </a:solidFill>
              <a:latin typeface="Calibri"/>
              <a:ea typeface="Calibri"/>
              <a:cs typeface="Calibri"/>
              <a:sym typeface="Calibri"/>
            </a:endParaRPr>
          </a:p>
        </p:txBody>
      </p:sp>
      <p:sp>
        <p:nvSpPr>
          <p:cNvPr id="133" name="Google Shape;133;p11"/>
          <p:cNvSpPr/>
          <p:nvPr/>
        </p:nvSpPr>
        <p:spPr>
          <a:xfrm>
            <a:off x="107504" y="2351782"/>
            <a:ext cx="9036496" cy="1077218"/>
          </a:xfrm>
          <a:prstGeom prst="rect">
            <a:avLst/>
          </a:prstGeom>
          <a:solidFill>
            <a:srgbClr val="FFF4CD"/>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600" b="1">
                <a:solidFill>
                  <a:schemeClr val="dk1"/>
                </a:solidFill>
                <a:latin typeface="Calibri"/>
                <a:ea typeface="Calibri"/>
                <a:cs typeface="Calibri"/>
                <a:sym typeface="Calibri"/>
              </a:rPr>
              <a:t>ATENÇÃO AO DIAGNÓSTICO DIFERENCIAL!</a:t>
            </a:r>
            <a:endParaRPr/>
          </a:p>
          <a:p>
            <a:pPr marL="0" marR="0" lvl="0" indent="0" algn="just" rtl="0">
              <a:spcBef>
                <a:spcPts val="0"/>
              </a:spcBef>
              <a:spcAft>
                <a:spcPts val="0"/>
              </a:spcAft>
              <a:buNone/>
            </a:pPr>
            <a:r>
              <a:rPr lang="pt-BR" sz="1600" b="1">
                <a:solidFill>
                  <a:schemeClr val="dk1"/>
                </a:solidFill>
                <a:latin typeface="Calibri"/>
                <a:ea typeface="Calibri"/>
                <a:cs typeface="Calibri"/>
                <a:sym typeface="Calibri"/>
              </a:rPr>
              <a:t>As lesões purpúricas parecem lesão por pressão tissular profunda, o que as diferencia é que mesmo realizando reposicionamento/descompressão das proeminência ósseas e utilizando superfície de alívio de pressão, ocorrerão as lesões secundárias à oclusão do vaso por microtrombo.</a:t>
            </a:r>
            <a:endParaRPr sz="1600" b="1">
              <a:solidFill>
                <a:schemeClr val="dk1"/>
              </a:solidFill>
              <a:latin typeface="Calibri"/>
              <a:ea typeface="Calibri"/>
              <a:cs typeface="Calibri"/>
              <a:sym typeface="Calibri"/>
            </a:endParaRPr>
          </a:p>
        </p:txBody>
      </p:sp>
      <p:pic>
        <p:nvPicPr>
          <p:cNvPr id="134" name="Google Shape;134;p11"/>
          <p:cNvPicPr preferRelativeResize="0"/>
          <p:nvPr/>
        </p:nvPicPr>
        <p:blipFill rotWithShape="1">
          <a:blip r:embed="rId3">
            <a:alphaModFix/>
          </a:blip>
          <a:srcRect/>
          <a:stretch/>
        </p:blipFill>
        <p:spPr>
          <a:xfrm>
            <a:off x="3779912" y="4365104"/>
            <a:ext cx="2359149" cy="1967996"/>
          </a:xfrm>
          <a:prstGeom prst="rect">
            <a:avLst/>
          </a:prstGeom>
          <a:noFill/>
          <a:ln>
            <a:noFill/>
          </a:ln>
        </p:spPr>
      </p:pic>
      <p:pic>
        <p:nvPicPr>
          <p:cNvPr id="135" name="Google Shape;135;p11"/>
          <p:cNvPicPr preferRelativeResize="0"/>
          <p:nvPr/>
        </p:nvPicPr>
        <p:blipFill rotWithShape="1">
          <a:blip r:embed="rId4">
            <a:alphaModFix/>
          </a:blip>
          <a:srcRect/>
          <a:stretch/>
        </p:blipFill>
        <p:spPr>
          <a:xfrm>
            <a:off x="6148139" y="4365104"/>
            <a:ext cx="2888357" cy="1976238"/>
          </a:xfrm>
          <a:prstGeom prst="rect">
            <a:avLst/>
          </a:prstGeom>
          <a:noFill/>
          <a:ln>
            <a:noFill/>
          </a:ln>
        </p:spPr>
      </p:pic>
      <p:sp>
        <p:nvSpPr>
          <p:cNvPr id="136" name="Google Shape;136;p11"/>
          <p:cNvSpPr/>
          <p:nvPr/>
        </p:nvSpPr>
        <p:spPr>
          <a:xfrm>
            <a:off x="42600" y="6452993"/>
            <a:ext cx="8784976"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000"/>
              <a:buFont typeface="Calibri"/>
              <a:buNone/>
            </a:pPr>
            <a:r>
              <a:rPr lang="pt-BR" sz="1000" b="1">
                <a:solidFill>
                  <a:schemeClr val="dk1"/>
                </a:solidFill>
                <a:latin typeface="Calibri"/>
                <a:ea typeface="Calibri"/>
                <a:cs typeface="Calibri"/>
                <a:sym typeface="Calibri"/>
              </a:rPr>
              <a:t>Casas, C. et al CLASSIFICATION OF THE CUTANEOUS MANIFESTATIONS OF COVID-19: A RAPID PROSPECTIVE NATIONWIDE CONSENSUS STUDY IN SPAIN WITH 375 CASES. Supplementary material: Photographic atlas. British Journal of Dermatology 2020</a:t>
            </a:r>
            <a:endParaRPr/>
          </a:p>
        </p:txBody>
      </p:sp>
      <p:pic>
        <p:nvPicPr>
          <p:cNvPr id="137" name="Google Shape;137;p11"/>
          <p:cNvPicPr preferRelativeResize="0"/>
          <p:nvPr/>
        </p:nvPicPr>
        <p:blipFill rotWithShape="1">
          <a:blip r:embed="rId5">
            <a:alphaModFix/>
          </a:blip>
          <a:srcRect/>
          <a:stretch/>
        </p:blipFill>
        <p:spPr>
          <a:xfrm>
            <a:off x="108520" y="4365104"/>
            <a:ext cx="3707262" cy="2021000"/>
          </a:xfrm>
          <a:prstGeom prst="rect">
            <a:avLst/>
          </a:prstGeom>
          <a:noFill/>
          <a:ln>
            <a:noFill/>
          </a:ln>
        </p:spPr>
      </p:pic>
      <p:sp>
        <p:nvSpPr>
          <p:cNvPr id="138" name="Google Shape;138;p11"/>
          <p:cNvSpPr/>
          <p:nvPr/>
        </p:nvSpPr>
        <p:spPr>
          <a:xfrm>
            <a:off x="77135" y="3748970"/>
            <a:ext cx="897345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a:solidFill>
                  <a:schemeClr val="dk1"/>
                </a:solidFill>
                <a:latin typeface="Calibri"/>
                <a:ea typeface="Calibri"/>
                <a:cs typeface="Calibri"/>
                <a:sym typeface="Calibri"/>
              </a:rPr>
              <a:t>Black, J., Cuddigan, J. &amp; the members of the National Pressure Injury Advisory Panel Board of Directors. (2020). Skin manifestations with COVID-19: The purple skin and toes that you are seeing may not be deep tissue pressure injury. An NPIAP White Paper. https://npiap.com. </a:t>
            </a:r>
            <a:endParaRPr sz="1000" b="1">
              <a:solidFill>
                <a:schemeClr val="dk1"/>
              </a:solidFill>
              <a:latin typeface="Calibri"/>
              <a:ea typeface="Calibri"/>
              <a:cs typeface="Calibri"/>
              <a:sym typeface="Calibri"/>
            </a:endParaRPr>
          </a:p>
        </p:txBody>
      </p:sp>
      <p:sp>
        <p:nvSpPr>
          <p:cNvPr id="139" name="Google Shape;139;p11"/>
          <p:cNvSpPr txBox="1"/>
          <p:nvPr/>
        </p:nvSpPr>
        <p:spPr>
          <a:xfrm>
            <a:off x="2822310" y="4149080"/>
            <a:ext cx="345492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erupções purpúricas podem gerar lesões necróticas</a:t>
            </a:r>
            <a:endParaRPr sz="1200" b="1">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
          <p:cNvSpPr txBox="1"/>
          <p:nvPr/>
        </p:nvSpPr>
        <p:spPr>
          <a:xfrm>
            <a:off x="107504" y="1412776"/>
            <a:ext cx="8928992" cy="1077218"/>
          </a:xfrm>
          <a:prstGeom prst="rect">
            <a:avLst/>
          </a:prstGeom>
          <a:solidFill>
            <a:srgbClr val="FFF4CD"/>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600" b="1">
                <a:solidFill>
                  <a:schemeClr val="dk1"/>
                </a:solidFill>
                <a:latin typeface="Calibri"/>
                <a:ea typeface="Calibri"/>
                <a:cs typeface="Calibri"/>
                <a:sym typeface="Calibri"/>
              </a:rPr>
              <a:t>ATENÇÃO!</a:t>
            </a:r>
            <a:endParaRPr/>
          </a:p>
          <a:p>
            <a:pPr marL="0" marR="0" lvl="0" indent="0" algn="just" rtl="0">
              <a:spcBef>
                <a:spcPts val="0"/>
              </a:spcBef>
              <a:spcAft>
                <a:spcPts val="0"/>
              </a:spcAft>
              <a:buNone/>
            </a:pPr>
            <a:r>
              <a:rPr lang="pt-BR" sz="1600" b="1">
                <a:solidFill>
                  <a:schemeClr val="dk1"/>
                </a:solidFill>
                <a:latin typeface="Calibri"/>
                <a:ea typeface="Calibri"/>
                <a:cs typeface="Calibri"/>
                <a:sym typeface="Calibri"/>
              </a:rPr>
              <a:t>As lesões por pressão no paciente COVID-19 sofrem rápida deterioração (foto 1), presumivelmente por trombose microvascular (foto 2) causada pelo vírus COVID-19, embora a fisiopatologia completa de sua rápida deterioração ainda esteja sendo estudada.</a:t>
            </a:r>
            <a:endParaRPr sz="1600" b="1">
              <a:solidFill>
                <a:schemeClr val="dk1"/>
              </a:solidFill>
              <a:latin typeface="Calibri"/>
              <a:ea typeface="Calibri"/>
              <a:cs typeface="Calibri"/>
              <a:sym typeface="Calibri"/>
            </a:endParaRPr>
          </a:p>
        </p:txBody>
      </p:sp>
      <p:sp>
        <p:nvSpPr>
          <p:cNvPr id="145" name="Google Shape;145;p12"/>
          <p:cNvSpPr txBox="1"/>
          <p:nvPr/>
        </p:nvSpPr>
        <p:spPr>
          <a:xfrm>
            <a:off x="0" y="-3413"/>
            <a:ext cx="688489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FATORES DE RISCO PARA LP EM PACIENTES COM</a:t>
            </a:r>
          </a:p>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COVID-19</a:t>
            </a:r>
            <a:endParaRPr sz="2400" b="1" dirty="0">
              <a:solidFill>
                <a:schemeClr val="dk1"/>
              </a:solidFill>
              <a:latin typeface="Calibri"/>
              <a:ea typeface="Calibri"/>
              <a:cs typeface="Calibri"/>
              <a:sym typeface="Calibri"/>
            </a:endParaRPr>
          </a:p>
        </p:txBody>
      </p:sp>
      <p:sp>
        <p:nvSpPr>
          <p:cNvPr id="146" name="Google Shape;146;p12"/>
          <p:cNvSpPr/>
          <p:nvPr/>
        </p:nvSpPr>
        <p:spPr>
          <a:xfrm>
            <a:off x="0" y="6222476"/>
            <a:ext cx="914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Black, J., Cuddigan, J., Capasso, V., Cox, J., Delmore, B., Munoz, N., &amp; Pittman, J. on behalf of the National Pressure Injury Advisory Panel (2020). Unavoidable Pressure Injury during COVID-19 Crisis: A Position Paper from the National Pressure Injury Advisory Panel. Available at www.npiap.com.</a:t>
            </a:r>
            <a:endParaRPr sz="1200" b="1">
              <a:solidFill>
                <a:schemeClr val="dk1"/>
              </a:solidFill>
              <a:latin typeface="Calibri"/>
              <a:ea typeface="Calibri"/>
              <a:cs typeface="Calibri"/>
              <a:sym typeface="Calibri"/>
            </a:endParaRPr>
          </a:p>
        </p:txBody>
      </p:sp>
      <p:sp>
        <p:nvSpPr>
          <p:cNvPr id="147" name="Google Shape;147;p12"/>
          <p:cNvSpPr txBox="1"/>
          <p:nvPr/>
        </p:nvSpPr>
        <p:spPr>
          <a:xfrm>
            <a:off x="35496" y="866329"/>
            <a:ext cx="354821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FATORES INTRÍNSECOS:</a:t>
            </a:r>
            <a:endParaRPr dirty="0"/>
          </a:p>
          <a:p>
            <a:pPr marL="0" marR="0" lvl="0" indent="0" algn="l" rtl="0">
              <a:spcBef>
                <a:spcPts val="0"/>
              </a:spcBef>
              <a:spcAft>
                <a:spcPts val="0"/>
              </a:spcAft>
              <a:buNone/>
            </a:pPr>
            <a:endParaRPr sz="2400" b="1" dirty="0">
              <a:solidFill>
                <a:schemeClr val="lt1"/>
              </a:solidFill>
              <a:latin typeface="Calibri"/>
              <a:ea typeface="Calibri"/>
              <a:cs typeface="Calibri"/>
              <a:sym typeface="Calibri"/>
            </a:endParaRPr>
          </a:p>
        </p:txBody>
      </p:sp>
      <p:pic>
        <p:nvPicPr>
          <p:cNvPr id="148" name="Google Shape;148;p12"/>
          <p:cNvPicPr preferRelativeResize="0"/>
          <p:nvPr/>
        </p:nvPicPr>
        <p:blipFill rotWithShape="1">
          <a:blip r:embed="rId3">
            <a:alphaModFix/>
          </a:blip>
          <a:srcRect/>
          <a:stretch/>
        </p:blipFill>
        <p:spPr>
          <a:xfrm>
            <a:off x="107504" y="2489994"/>
            <a:ext cx="4248472" cy="3603302"/>
          </a:xfrm>
          <a:prstGeom prst="rect">
            <a:avLst/>
          </a:prstGeom>
          <a:noFill/>
          <a:ln>
            <a:noFill/>
          </a:ln>
        </p:spPr>
      </p:pic>
      <p:pic>
        <p:nvPicPr>
          <p:cNvPr id="149" name="Google Shape;149;p12"/>
          <p:cNvPicPr preferRelativeResize="0"/>
          <p:nvPr/>
        </p:nvPicPr>
        <p:blipFill rotWithShape="1">
          <a:blip r:embed="rId4">
            <a:alphaModFix/>
          </a:blip>
          <a:srcRect/>
          <a:stretch/>
        </p:blipFill>
        <p:spPr>
          <a:xfrm>
            <a:off x="4355976" y="2489994"/>
            <a:ext cx="4680520" cy="3603302"/>
          </a:xfrm>
          <a:prstGeom prst="rect">
            <a:avLst/>
          </a:prstGeom>
          <a:noFill/>
          <a:ln>
            <a:noFill/>
          </a:ln>
        </p:spPr>
      </p:pic>
      <p:sp>
        <p:nvSpPr>
          <p:cNvPr id="150" name="Google Shape;150;p12"/>
          <p:cNvSpPr txBox="1"/>
          <p:nvPr/>
        </p:nvSpPr>
        <p:spPr>
          <a:xfrm>
            <a:off x="62836" y="5631631"/>
            <a:ext cx="429313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Foto 1 - Paciente X crítica  COVID-19, internada em UTI</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Fonte: foto do arquivo pessoal da COMEIP (Comissão de Método Relacionadas à Integridade da Pele – HUCFF/UFRJ) - Pré debridamento Instrumental converdador </a:t>
            </a:r>
            <a:endParaRPr sz="800" b="1">
              <a:solidFill>
                <a:schemeClr val="dk1"/>
              </a:solidFill>
              <a:latin typeface="Calibri"/>
              <a:ea typeface="Calibri"/>
              <a:cs typeface="Calibri"/>
              <a:sym typeface="Calibri"/>
            </a:endParaRPr>
          </a:p>
        </p:txBody>
      </p:sp>
      <p:sp>
        <p:nvSpPr>
          <p:cNvPr id="151" name="Google Shape;151;p12"/>
          <p:cNvSpPr txBox="1"/>
          <p:nvPr/>
        </p:nvSpPr>
        <p:spPr>
          <a:xfrm>
            <a:off x="4355976" y="2489994"/>
            <a:ext cx="429313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Foto 2  -  Paciente X crítica  COVID-19, internada em UTI</a:t>
            </a:r>
            <a:endParaRPr sz="800" b="1">
              <a:solidFill>
                <a:schemeClr val="dk1"/>
              </a:solidFill>
              <a:latin typeface="Calibri"/>
              <a:ea typeface="Calibri"/>
              <a:cs typeface="Calibri"/>
              <a:sym typeface="Calibri"/>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Fonte: foto do arquivo pessoal da COMEIP (Comissão de Método Relacionadas à Integridade da Pele – HUCFF/UFRJ) Pós debridamento Instrumental converdador</a:t>
            </a:r>
            <a:endParaRPr sz="800" b="1">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txBox="1"/>
          <p:nvPr/>
        </p:nvSpPr>
        <p:spPr>
          <a:xfrm>
            <a:off x="-36512" y="878756"/>
            <a:ext cx="903649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FATORES INTRÍNSECOS:</a:t>
            </a:r>
            <a:endParaRPr/>
          </a:p>
          <a:p>
            <a:pPr marL="0" marR="0" lvl="0" indent="0" algn="just" rtl="0">
              <a:spcBef>
                <a:spcPts val="0"/>
              </a:spcBef>
              <a:spcAft>
                <a:spcPts val="0"/>
              </a:spcAft>
              <a:buNone/>
            </a:pPr>
            <a:r>
              <a:rPr lang="pt-BR" sz="2200" b="0">
                <a:solidFill>
                  <a:schemeClr val="dk1"/>
                </a:solidFill>
                <a:latin typeface="Calibri"/>
                <a:ea typeface="Calibri"/>
                <a:cs typeface="Calibri"/>
                <a:sym typeface="Calibri"/>
              </a:rPr>
              <a:t>Edema secundário à inflamação sistêmica (COVID-19) e hipoalbuminemia (deficiência nutricional) e estado hipermetabólico pela doença.</a:t>
            </a:r>
            <a:endParaRPr sz="2200" b="0">
              <a:solidFill>
                <a:schemeClr val="dk1"/>
              </a:solidFill>
              <a:latin typeface="Calibri"/>
              <a:ea typeface="Calibri"/>
              <a:cs typeface="Calibri"/>
              <a:sym typeface="Calibri"/>
            </a:endParaRPr>
          </a:p>
          <a:p>
            <a:pPr marL="0" marR="0" lvl="0" indent="0" algn="just" rtl="0">
              <a:spcBef>
                <a:spcPts val="0"/>
              </a:spcBef>
              <a:spcAft>
                <a:spcPts val="0"/>
              </a:spcAft>
              <a:buNone/>
            </a:pPr>
            <a:endParaRPr sz="2200" b="1">
              <a:solidFill>
                <a:schemeClr val="dk1"/>
              </a:solidFill>
              <a:latin typeface="Calibri"/>
              <a:ea typeface="Calibri"/>
              <a:cs typeface="Calibri"/>
              <a:sym typeface="Calibri"/>
            </a:endParaRPr>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p:txBody>
      </p:sp>
      <p:sp>
        <p:nvSpPr>
          <p:cNvPr id="157" name="Google Shape;157;p13"/>
          <p:cNvSpPr txBox="1"/>
          <p:nvPr/>
        </p:nvSpPr>
        <p:spPr>
          <a:xfrm>
            <a:off x="-36512" y="17397"/>
            <a:ext cx="688489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FATORES DE RISCO PARA LP EM PACIENTES COM COVID-19</a:t>
            </a:r>
            <a:endParaRPr sz="2400" b="1" dirty="0">
              <a:solidFill>
                <a:schemeClr val="dk1"/>
              </a:solidFill>
              <a:latin typeface="Calibri"/>
              <a:ea typeface="Calibri"/>
              <a:cs typeface="Calibri"/>
              <a:sym typeface="Calibri"/>
            </a:endParaRPr>
          </a:p>
        </p:txBody>
      </p:sp>
      <p:sp>
        <p:nvSpPr>
          <p:cNvPr id="158" name="Google Shape;158;p13"/>
          <p:cNvSpPr/>
          <p:nvPr/>
        </p:nvSpPr>
        <p:spPr>
          <a:xfrm>
            <a:off x="-36512" y="6485274"/>
            <a:ext cx="9144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a:solidFill>
                  <a:schemeClr val="dk1"/>
                </a:solidFill>
                <a:latin typeface="Calibri"/>
                <a:ea typeface="Calibri"/>
                <a:cs typeface="Calibri"/>
                <a:sym typeface="Calibri"/>
              </a:rPr>
              <a:t>Black, J., Cuddigan, J., Capasso, V., Cox, J., Delmore, B., Munoz, N., &amp; Pittman, J. on behalf of the National Pressure Injury Advisory Panel (2020). Unavoidable Pressure Injury during COVID-19 Crisis: A Position Paper from the National Pressure Injury Advisory Panel. Available at www.npiap.com.</a:t>
            </a:r>
            <a:endParaRPr sz="1000" b="1">
              <a:solidFill>
                <a:schemeClr val="dk1"/>
              </a:solidFill>
              <a:latin typeface="Calibri"/>
              <a:ea typeface="Calibri"/>
              <a:cs typeface="Calibri"/>
              <a:sym typeface="Calibri"/>
            </a:endParaRPr>
          </a:p>
        </p:txBody>
      </p:sp>
      <p:pic>
        <p:nvPicPr>
          <p:cNvPr id="159" name="Google Shape;159;p13"/>
          <p:cNvPicPr preferRelativeResize="0"/>
          <p:nvPr/>
        </p:nvPicPr>
        <p:blipFill rotWithShape="1">
          <a:blip r:embed="rId3">
            <a:alphaModFix/>
          </a:blip>
          <a:srcRect/>
          <a:stretch/>
        </p:blipFill>
        <p:spPr>
          <a:xfrm>
            <a:off x="107503" y="1988840"/>
            <a:ext cx="4536505" cy="4095725"/>
          </a:xfrm>
          <a:prstGeom prst="rect">
            <a:avLst/>
          </a:prstGeom>
          <a:noFill/>
          <a:ln>
            <a:noFill/>
          </a:ln>
        </p:spPr>
      </p:pic>
      <p:sp>
        <p:nvSpPr>
          <p:cNvPr id="160" name="Google Shape;160;p13"/>
          <p:cNvSpPr txBox="1"/>
          <p:nvPr/>
        </p:nvSpPr>
        <p:spPr>
          <a:xfrm>
            <a:off x="195354" y="5658124"/>
            <a:ext cx="444865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COELHO EB. Mechanisms of edema formation. Medicina, Ribeir„o Preto, 37: 189-198, july/dec. 2004.</a:t>
            </a:r>
            <a:endParaRPr/>
          </a:p>
        </p:txBody>
      </p:sp>
      <p:sp>
        <p:nvSpPr>
          <p:cNvPr id="161" name="Google Shape;161;p13"/>
          <p:cNvSpPr txBox="1"/>
          <p:nvPr/>
        </p:nvSpPr>
        <p:spPr>
          <a:xfrm>
            <a:off x="4547668" y="2008930"/>
            <a:ext cx="4441601"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Deficiência proteica (hipoalbuminemia)</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Altera a pressão oncótica</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Acúmulo anormal de líquido no espaço intersticial</a:t>
            </a:r>
            <a:endParaRPr/>
          </a:p>
          <a:p>
            <a:pPr marL="0" marR="0" lvl="0" indent="0" algn="ctr" rtl="0">
              <a:spcBef>
                <a:spcPts val="0"/>
              </a:spcBef>
              <a:spcAft>
                <a:spcPts val="0"/>
              </a:spcAft>
              <a:buNone/>
            </a:pPr>
            <a:endParaRPr sz="1600" b="1">
              <a:solidFill>
                <a:schemeClr val="dk1"/>
              </a:solidFill>
              <a:latin typeface="Calibri"/>
              <a:ea typeface="Calibri"/>
              <a:cs typeface="Calibri"/>
              <a:sym typeface="Calibri"/>
            </a:endParaRPr>
          </a:p>
          <a:p>
            <a:pPr marL="0" marR="0" lvl="0" indent="0" algn="ctr" rtl="0">
              <a:spcBef>
                <a:spcPts val="0"/>
              </a:spcBef>
              <a:spcAft>
                <a:spcPts val="0"/>
              </a:spcAft>
              <a:buNone/>
            </a:pPr>
            <a:endParaRPr sz="1600" b="1">
              <a:solidFill>
                <a:schemeClr val="dk1"/>
              </a:solidFill>
              <a:latin typeface="Calibri"/>
              <a:ea typeface="Calibri"/>
              <a:cs typeface="Calibri"/>
              <a:sym typeface="Calibri"/>
            </a:endParaRPr>
          </a:p>
          <a:p>
            <a:pPr marL="0" marR="0" lvl="0" indent="0" algn="ctr" rtl="0">
              <a:spcBef>
                <a:spcPts val="0"/>
              </a:spcBef>
              <a:spcAft>
                <a:spcPts val="0"/>
              </a:spcAft>
              <a:buNone/>
            </a:pPr>
            <a:endParaRPr sz="1600" b="1">
              <a:solidFill>
                <a:schemeClr val="dk1"/>
              </a:solidFill>
              <a:latin typeface="Calibri"/>
              <a:ea typeface="Calibri"/>
              <a:cs typeface="Calibri"/>
              <a:sym typeface="Calibri"/>
            </a:endParaRPr>
          </a:p>
          <a:p>
            <a:pPr marL="0" marR="0" lvl="0" indent="0" algn="ctr" rtl="0">
              <a:spcBef>
                <a:spcPts val="0"/>
              </a:spcBef>
              <a:spcAft>
                <a:spcPts val="0"/>
              </a:spcAft>
              <a:buNone/>
            </a:pPr>
            <a:endParaRPr sz="1600" b="1">
              <a:solidFill>
                <a:schemeClr val="dk1"/>
              </a:solidFill>
              <a:latin typeface="Calibri"/>
              <a:ea typeface="Calibri"/>
              <a:cs typeface="Calibri"/>
              <a:sym typeface="Calibri"/>
            </a:endParaRPr>
          </a:p>
        </p:txBody>
      </p:sp>
      <p:sp>
        <p:nvSpPr>
          <p:cNvPr id="162" name="Google Shape;162;p13"/>
          <p:cNvSpPr/>
          <p:nvPr/>
        </p:nvSpPr>
        <p:spPr>
          <a:xfrm>
            <a:off x="6012160" y="2828201"/>
            <a:ext cx="1080120" cy="456783"/>
          </a:xfrm>
          <a:prstGeom prst="downArrow">
            <a:avLst>
              <a:gd name="adj1" fmla="val 50000"/>
              <a:gd name="adj2" fmla="val 50000"/>
            </a:avLst>
          </a:prstGeom>
          <a:solidFill>
            <a:schemeClr val="accent1"/>
          </a:solidFill>
          <a:ln w="19050" cap="rnd" cmpd="sng">
            <a:solidFill>
              <a:srgbClr val="BA930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chemeClr val="lt1"/>
              </a:solidFill>
              <a:latin typeface="Calibri"/>
              <a:ea typeface="Calibri"/>
              <a:cs typeface="Calibri"/>
              <a:sym typeface="Calibri"/>
            </a:endParaRPr>
          </a:p>
        </p:txBody>
      </p:sp>
      <p:sp>
        <p:nvSpPr>
          <p:cNvPr id="163" name="Google Shape;163;p13"/>
          <p:cNvSpPr txBox="1"/>
          <p:nvPr/>
        </p:nvSpPr>
        <p:spPr>
          <a:xfrm>
            <a:off x="4456824" y="5427292"/>
            <a:ext cx="439646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Alteração do tecido celular subcutâneo</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-Alto risco para lesões de pele por umidade e LP</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-Risco de prejuízo na cicatrização pela deficiência </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circulatória/linfática</a:t>
            </a:r>
            <a:endParaRPr sz="1600" b="1">
              <a:solidFill>
                <a:schemeClr val="dk1"/>
              </a:solidFill>
              <a:latin typeface="Calibri"/>
              <a:ea typeface="Calibri"/>
              <a:cs typeface="Calibri"/>
              <a:sym typeface="Calibri"/>
            </a:endParaRPr>
          </a:p>
        </p:txBody>
      </p:sp>
      <p:sp>
        <p:nvSpPr>
          <p:cNvPr id="164" name="Google Shape;164;p13"/>
          <p:cNvSpPr txBox="1"/>
          <p:nvPr/>
        </p:nvSpPr>
        <p:spPr>
          <a:xfrm>
            <a:off x="5004048" y="3204265"/>
            <a:ext cx="33019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Calibri"/>
                <a:ea typeface="Calibri"/>
                <a:cs typeface="Calibri"/>
                <a:sym typeface="Calibri"/>
              </a:rPr>
              <a:t>Sobrecarga do sistema linfático para </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drenagem do excesso de líquido</a:t>
            </a:r>
            <a:endParaRPr sz="1600" b="1">
              <a:solidFill>
                <a:schemeClr val="dk1"/>
              </a:solidFill>
              <a:latin typeface="Calibri"/>
              <a:ea typeface="Calibri"/>
              <a:cs typeface="Calibri"/>
              <a:sym typeface="Calibri"/>
            </a:endParaRPr>
          </a:p>
        </p:txBody>
      </p:sp>
      <p:sp>
        <p:nvSpPr>
          <p:cNvPr id="165" name="Google Shape;165;p13"/>
          <p:cNvSpPr/>
          <p:nvPr/>
        </p:nvSpPr>
        <p:spPr>
          <a:xfrm>
            <a:off x="6063705" y="3764305"/>
            <a:ext cx="1080120" cy="456783"/>
          </a:xfrm>
          <a:prstGeom prst="downArrow">
            <a:avLst>
              <a:gd name="adj1" fmla="val 50000"/>
              <a:gd name="adj2" fmla="val 50000"/>
            </a:avLst>
          </a:prstGeom>
          <a:solidFill>
            <a:schemeClr val="accent1"/>
          </a:solidFill>
          <a:ln w="19050" cap="rnd" cmpd="sng">
            <a:solidFill>
              <a:srgbClr val="BA930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chemeClr val="lt1"/>
              </a:solidFill>
              <a:latin typeface="Calibri"/>
              <a:ea typeface="Calibri"/>
              <a:cs typeface="Calibri"/>
              <a:sym typeface="Calibri"/>
            </a:endParaRPr>
          </a:p>
        </p:txBody>
      </p:sp>
      <p:sp>
        <p:nvSpPr>
          <p:cNvPr id="166" name="Google Shape;166;p13"/>
          <p:cNvSpPr txBox="1"/>
          <p:nvPr/>
        </p:nvSpPr>
        <p:spPr>
          <a:xfrm>
            <a:off x="4547668" y="4149080"/>
            <a:ext cx="415671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Alteração da circulação venosa/estase venosa</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Pode haver drenagem de transudato pela pele </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com aumento da umidade tecidual</a:t>
            </a:r>
            <a:endParaRPr sz="1600" b="1">
              <a:solidFill>
                <a:schemeClr val="dk1"/>
              </a:solidFill>
              <a:latin typeface="Calibri"/>
              <a:ea typeface="Calibri"/>
              <a:cs typeface="Calibri"/>
              <a:sym typeface="Calibri"/>
            </a:endParaRPr>
          </a:p>
        </p:txBody>
      </p:sp>
      <p:sp>
        <p:nvSpPr>
          <p:cNvPr id="167" name="Google Shape;167;p13"/>
          <p:cNvSpPr/>
          <p:nvPr/>
        </p:nvSpPr>
        <p:spPr>
          <a:xfrm>
            <a:off x="6062957" y="4980077"/>
            <a:ext cx="1080120" cy="456783"/>
          </a:xfrm>
          <a:prstGeom prst="downArrow">
            <a:avLst>
              <a:gd name="adj1" fmla="val 50000"/>
              <a:gd name="adj2" fmla="val 50000"/>
            </a:avLst>
          </a:prstGeom>
          <a:solidFill>
            <a:schemeClr val="accent1"/>
          </a:solidFill>
          <a:ln w="19050" cap="rnd" cmpd="sng">
            <a:solidFill>
              <a:srgbClr val="BA930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p:nvPr/>
        </p:nvSpPr>
        <p:spPr>
          <a:xfrm>
            <a:off x="20986" y="878756"/>
            <a:ext cx="9036496" cy="25237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FATORES INTRÍNSECOS:</a:t>
            </a:r>
            <a:endParaRPr/>
          </a:p>
          <a:p>
            <a:pPr marL="0" marR="0" lvl="0" indent="0" algn="just" rtl="0">
              <a:spcBef>
                <a:spcPts val="0"/>
              </a:spcBef>
              <a:spcAft>
                <a:spcPts val="0"/>
              </a:spcAft>
              <a:buNone/>
            </a:pPr>
            <a:r>
              <a:rPr lang="pt-BR" sz="2200" b="0">
                <a:solidFill>
                  <a:schemeClr val="dk1"/>
                </a:solidFill>
                <a:latin typeface="Calibri"/>
                <a:ea typeface="Calibri"/>
                <a:cs typeface="Calibri"/>
                <a:sym typeface="Calibri"/>
              </a:rPr>
              <a:t>Hipóxia e instabilidade hemodinâmica pela COVID-19 gerando prejuízo na mobilização do paciente, prejudicando reperfusão adequada tecidual e de tecidos moles. </a:t>
            </a:r>
            <a:endParaRPr sz="2200" b="0">
              <a:solidFill>
                <a:schemeClr val="dk1"/>
              </a:solidFill>
              <a:latin typeface="Calibri"/>
              <a:ea typeface="Calibri"/>
              <a:cs typeface="Calibri"/>
              <a:sym typeface="Calibri"/>
            </a:endParaRPr>
          </a:p>
          <a:p>
            <a:pPr marL="0" marR="0" lvl="0" indent="0" algn="just" rtl="0">
              <a:spcBef>
                <a:spcPts val="0"/>
              </a:spcBef>
              <a:spcAft>
                <a:spcPts val="0"/>
              </a:spcAft>
              <a:buNone/>
            </a:pPr>
            <a:endParaRPr sz="8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1200" b="1">
                <a:solidFill>
                  <a:schemeClr val="accent2"/>
                </a:solidFill>
                <a:latin typeface="Calibri"/>
                <a:ea typeface="Calibri"/>
                <a:cs typeface="Calibri"/>
                <a:sym typeface="Calibri"/>
              </a:rPr>
              <a:t>ATENÇÃO! Descompressão  com rotação em 30 graus nas áreas de proeminência  ósseas devem ser realizadas mesmo em pacientes críticos!</a:t>
            </a:r>
            <a:endParaRPr sz="1200" b="1">
              <a:solidFill>
                <a:schemeClr val="accent2"/>
              </a:solidFill>
              <a:latin typeface="Calibri"/>
              <a:ea typeface="Calibri"/>
              <a:cs typeface="Calibri"/>
              <a:sym typeface="Calibri"/>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p:txBody>
      </p:sp>
      <p:sp>
        <p:nvSpPr>
          <p:cNvPr id="173" name="Google Shape;173;p14"/>
          <p:cNvSpPr txBox="1"/>
          <p:nvPr/>
        </p:nvSpPr>
        <p:spPr>
          <a:xfrm>
            <a:off x="0" y="52939"/>
            <a:ext cx="688489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FATORES DE RISCO PARA LP EM PACIENTES COM COVID-19</a:t>
            </a:r>
            <a:endParaRPr sz="2400" b="1" dirty="0">
              <a:solidFill>
                <a:schemeClr val="dk1"/>
              </a:solidFill>
              <a:latin typeface="Calibri"/>
              <a:ea typeface="Calibri"/>
              <a:cs typeface="Calibri"/>
              <a:sym typeface="Calibri"/>
            </a:endParaRPr>
          </a:p>
        </p:txBody>
      </p:sp>
      <p:sp>
        <p:nvSpPr>
          <p:cNvPr id="174" name="Google Shape;174;p14"/>
          <p:cNvSpPr/>
          <p:nvPr/>
        </p:nvSpPr>
        <p:spPr>
          <a:xfrm>
            <a:off x="0" y="6222476"/>
            <a:ext cx="914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Black, J., Cuddigan, J., Capasso, V., Cox, J., Delmore, B., Munoz, N., &amp; Pittman, J. on behalf of the National Pressure Injury Advisory Panel (2020). Unavoidable Pressure Injury during COVID-19 Crisis: A Position Paper from the National Pressure Injury Advisory Panel. Available at www.npiap.com.</a:t>
            </a:r>
            <a:endParaRPr sz="1200" b="1">
              <a:solidFill>
                <a:schemeClr val="dk1"/>
              </a:solidFill>
              <a:latin typeface="Calibri"/>
              <a:ea typeface="Calibri"/>
              <a:cs typeface="Calibri"/>
              <a:sym typeface="Calibri"/>
            </a:endParaRPr>
          </a:p>
        </p:txBody>
      </p:sp>
      <p:sp>
        <p:nvSpPr>
          <p:cNvPr id="175" name="Google Shape;175;p14"/>
          <p:cNvSpPr/>
          <p:nvPr/>
        </p:nvSpPr>
        <p:spPr>
          <a:xfrm>
            <a:off x="107504" y="5976255"/>
            <a:ext cx="725455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a:solidFill>
                  <a:schemeClr val="dk1"/>
                </a:solidFill>
                <a:latin typeface="Calibri"/>
                <a:ea typeface="Calibri"/>
                <a:cs typeface="Calibri"/>
                <a:sym typeface="Calibri"/>
              </a:rPr>
              <a:t>https://zeurasaraiva.wixsite.com/nutricao/single-post/2019/01/06/ESTRESSE-METAB%C3%93LICO-E-O-PACIENTE-CR%C3%8DTICO</a:t>
            </a:r>
            <a:endParaRPr/>
          </a:p>
        </p:txBody>
      </p:sp>
      <p:pic>
        <p:nvPicPr>
          <p:cNvPr id="176" name="Google Shape;176;p14"/>
          <p:cNvPicPr preferRelativeResize="0"/>
          <p:nvPr/>
        </p:nvPicPr>
        <p:blipFill rotWithShape="1">
          <a:blip r:embed="rId3">
            <a:alphaModFix/>
          </a:blip>
          <a:srcRect/>
          <a:stretch/>
        </p:blipFill>
        <p:spPr>
          <a:xfrm>
            <a:off x="179512" y="2708919"/>
            <a:ext cx="8640960" cy="31494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5"/>
          <p:cNvSpPr txBox="1"/>
          <p:nvPr/>
        </p:nvSpPr>
        <p:spPr>
          <a:xfrm>
            <a:off x="0" y="0"/>
            <a:ext cx="688489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FATORES DE RISCO PARA LP EM PACIENTES COM COVID-19</a:t>
            </a:r>
            <a:endParaRPr sz="2400" b="1" dirty="0">
              <a:solidFill>
                <a:schemeClr val="dk1"/>
              </a:solidFill>
              <a:latin typeface="Calibri"/>
              <a:ea typeface="Calibri"/>
              <a:cs typeface="Calibri"/>
              <a:sym typeface="Calibri"/>
            </a:endParaRPr>
          </a:p>
        </p:txBody>
      </p:sp>
      <p:sp>
        <p:nvSpPr>
          <p:cNvPr id="182" name="Google Shape;182;p15"/>
          <p:cNvSpPr/>
          <p:nvPr/>
        </p:nvSpPr>
        <p:spPr>
          <a:xfrm>
            <a:off x="0" y="6222476"/>
            <a:ext cx="914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Black, J., Cuddigan, J., Capasso, V., Cox, J., Delmore, B., Munoz, N., &amp; Pittman, J. on behalf of the National Pressure Injury Advisory Panel (2020). Unavoidable Pressure Injury during COVID-19 Crisis: A Position Paper from the National Pressure Injury Advisory Panel. Available at www.npiap.com.</a:t>
            </a:r>
            <a:endParaRPr sz="1200" b="1">
              <a:solidFill>
                <a:schemeClr val="dk1"/>
              </a:solidFill>
              <a:latin typeface="Calibri"/>
              <a:ea typeface="Calibri"/>
              <a:cs typeface="Calibri"/>
              <a:sym typeface="Calibri"/>
            </a:endParaRPr>
          </a:p>
        </p:txBody>
      </p:sp>
      <p:sp>
        <p:nvSpPr>
          <p:cNvPr id="183" name="Google Shape;183;p15"/>
          <p:cNvSpPr/>
          <p:nvPr/>
        </p:nvSpPr>
        <p:spPr>
          <a:xfrm>
            <a:off x="0" y="869740"/>
            <a:ext cx="8928992"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b="1">
                <a:solidFill>
                  <a:schemeClr val="dk1"/>
                </a:solidFill>
                <a:latin typeface="Calibri"/>
                <a:ea typeface="Calibri"/>
                <a:cs typeface="Calibri"/>
                <a:sym typeface="Calibri"/>
              </a:rPr>
              <a:t>FATORES INTRÍNSECOS:</a:t>
            </a:r>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Paciente COVID-19 em reabilitação mantém risco elevado de LP devido:</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-Necessidade de recuperação prolongada e reabilitação motora e respiratória</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-Manutenção de uso de dispositivos médicos: para alimentação e respiração</a:t>
            </a:r>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-Desnutrição, déficits – motor, respiratório e em alguns casos emocional</a:t>
            </a:r>
            <a:endParaRPr sz="2000" b="0">
              <a:solidFill>
                <a:schemeClr val="dk1"/>
              </a:solidFill>
              <a:latin typeface="Calibri"/>
              <a:ea typeface="Calibri"/>
              <a:cs typeface="Calibri"/>
              <a:sym typeface="Calibri"/>
            </a:endParaRPr>
          </a:p>
        </p:txBody>
      </p:sp>
      <p:pic>
        <p:nvPicPr>
          <p:cNvPr id="184" name="Google Shape;184;p15"/>
          <p:cNvPicPr preferRelativeResize="0"/>
          <p:nvPr/>
        </p:nvPicPr>
        <p:blipFill rotWithShape="1">
          <a:blip r:embed="rId3">
            <a:alphaModFix/>
          </a:blip>
          <a:srcRect/>
          <a:stretch/>
        </p:blipFill>
        <p:spPr>
          <a:xfrm>
            <a:off x="3707904" y="2478916"/>
            <a:ext cx="5255569" cy="3614379"/>
          </a:xfrm>
          <a:prstGeom prst="rect">
            <a:avLst/>
          </a:prstGeom>
          <a:noFill/>
          <a:ln>
            <a:noFill/>
          </a:ln>
        </p:spPr>
      </p:pic>
      <p:sp>
        <p:nvSpPr>
          <p:cNvPr id="185" name="Google Shape;185;p15"/>
          <p:cNvSpPr/>
          <p:nvPr/>
        </p:nvSpPr>
        <p:spPr>
          <a:xfrm>
            <a:off x="1691680" y="5888477"/>
            <a:ext cx="9289032"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800" b="1">
                <a:solidFill>
                  <a:schemeClr val="dk1"/>
                </a:solidFill>
                <a:latin typeface="Calibri"/>
                <a:ea typeface="Calibri"/>
                <a:cs typeface="Calibri"/>
                <a:sym typeface="Calibri"/>
              </a:rPr>
              <a:t>https://www.campograndenews.com.br/cidades/capital/paciente-curado-do-coronavirus-e-aplaudido-de-pe-ao-deixar-uti</a:t>
            </a:r>
            <a:endParaRPr sz="800" b="1">
              <a:solidFill>
                <a:schemeClr val="dk1"/>
              </a:solidFill>
              <a:latin typeface="Calibri"/>
              <a:ea typeface="Calibri"/>
              <a:cs typeface="Calibri"/>
              <a:sym typeface="Calibri"/>
            </a:endParaRPr>
          </a:p>
        </p:txBody>
      </p:sp>
      <p:sp>
        <p:nvSpPr>
          <p:cNvPr id="186" name="Google Shape;186;p15" descr="Equipe multidisciplinar saúde: 4 estratégias para uma boa gestão"/>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pic>
        <p:nvPicPr>
          <p:cNvPr id="187" name="Google Shape;187;p15"/>
          <p:cNvPicPr preferRelativeResize="0"/>
          <p:nvPr/>
        </p:nvPicPr>
        <p:blipFill rotWithShape="1">
          <a:blip r:embed="rId4">
            <a:alphaModFix/>
          </a:blip>
          <a:srcRect/>
          <a:stretch/>
        </p:blipFill>
        <p:spPr>
          <a:xfrm>
            <a:off x="280115" y="2996952"/>
            <a:ext cx="3139963" cy="2657229"/>
          </a:xfrm>
          <a:prstGeom prst="rect">
            <a:avLst/>
          </a:prstGeom>
          <a:noFill/>
          <a:ln>
            <a:noFill/>
          </a:ln>
        </p:spPr>
      </p:pic>
      <p:sp>
        <p:nvSpPr>
          <p:cNvPr id="188" name="Google Shape;188;p15"/>
          <p:cNvSpPr txBox="1"/>
          <p:nvPr/>
        </p:nvSpPr>
        <p:spPr>
          <a:xfrm>
            <a:off x="539552" y="5373216"/>
            <a:ext cx="73930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Google Fotos</a:t>
            </a:r>
            <a:endParaRPr sz="800" b="1">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6"/>
          <p:cNvSpPr txBox="1"/>
          <p:nvPr/>
        </p:nvSpPr>
        <p:spPr>
          <a:xfrm>
            <a:off x="0" y="0"/>
            <a:ext cx="688489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FATORES DE RISCO PARA LP EM PACIENTES COM COVID-19</a:t>
            </a:r>
            <a:endParaRPr sz="2400" b="1" dirty="0">
              <a:solidFill>
                <a:schemeClr val="dk1"/>
              </a:solidFill>
              <a:latin typeface="Calibri"/>
              <a:ea typeface="Calibri"/>
              <a:cs typeface="Calibri"/>
              <a:sym typeface="Calibri"/>
            </a:endParaRPr>
          </a:p>
        </p:txBody>
      </p:sp>
      <p:sp>
        <p:nvSpPr>
          <p:cNvPr id="194" name="Google Shape;194;p16"/>
          <p:cNvSpPr/>
          <p:nvPr/>
        </p:nvSpPr>
        <p:spPr>
          <a:xfrm>
            <a:off x="0" y="6222476"/>
            <a:ext cx="914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Black, J., Cuddigan, J., Capasso, V., Cox, J., Delmore, B., Munoz, N., &amp; Pittman, J. on behalf of the National Pressure Injury Advisory Panel (2020). Unavoidable Pressure Injury during COVID-19 Crisis: A Position Paper from the National Pressure Injury Advisory Panel. Available at www.npiap.com.</a:t>
            </a:r>
            <a:endParaRPr sz="1200" b="1">
              <a:solidFill>
                <a:schemeClr val="dk1"/>
              </a:solidFill>
              <a:latin typeface="Calibri"/>
              <a:ea typeface="Calibri"/>
              <a:cs typeface="Calibri"/>
              <a:sym typeface="Calibri"/>
            </a:endParaRPr>
          </a:p>
        </p:txBody>
      </p:sp>
      <p:sp>
        <p:nvSpPr>
          <p:cNvPr id="195" name="Google Shape;195;p16"/>
          <p:cNvSpPr/>
          <p:nvPr/>
        </p:nvSpPr>
        <p:spPr>
          <a:xfrm>
            <a:off x="4978" y="866329"/>
            <a:ext cx="892899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b="1">
                <a:solidFill>
                  <a:schemeClr val="dk1"/>
                </a:solidFill>
                <a:latin typeface="Calibri"/>
                <a:ea typeface="Calibri"/>
                <a:cs typeface="Calibri"/>
                <a:sym typeface="Calibri"/>
              </a:rPr>
              <a:t>FATORES EXTRÍNSECOS:</a:t>
            </a:r>
            <a:endParaRPr sz="2000" b="1">
              <a:solidFill>
                <a:schemeClr val="dk1"/>
              </a:solidFill>
              <a:latin typeface="Calibri"/>
              <a:ea typeface="Calibri"/>
              <a:cs typeface="Calibri"/>
              <a:sym typeface="Calibri"/>
            </a:endParaRPr>
          </a:p>
        </p:txBody>
      </p:sp>
      <p:sp>
        <p:nvSpPr>
          <p:cNvPr id="196" name="Google Shape;196;p16"/>
          <p:cNvSpPr/>
          <p:nvPr/>
        </p:nvSpPr>
        <p:spPr>
          <a:xfrm>
            <a:off x="4978" y="1269850"/>
            <a:ext cx="9031518" cy="1785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Pressão</a:t>
            </a:r>
            <a:endParaRPr/>
          </a:p>
          <a:p>
            <a:pPr marL="0" marR="0" lvl="0" indent="0" algn="l" rtl="0">
              <a:spcBef>
                <a:spcPts val="0"/>
              </a:spcBef>
              <a:spcAft>
                <a:spcPts val="0"/>
              </a:spcAft>
              <a:buNone/>
            </a:pPr>
            <a:r>
              <a:rPr lang="pt-BR" sz="2200" b="1">
                <a:solidFill>
                  <a:schemeClr val="dk1"/>
                </a:solidFill>
                <a:latin typeface="Calibri"/>
                <a:ea typeface="Calibri"/>
                <a:cs typeface="Calibri"/>
                <a:sym typeface="Calibri"/>
              </a:rPr>
              <a:t>Fricção</a:t>
            </a:r>
            <a:endParaRPr/>
          </a:p>
          <a:p>
            <a:pPr marL="0" marR="0" lvl="0" indent="0" algn="l" rtl="0">
              <a:spcBef>
                <a:spcPts val="0"/>
              </a:spcBef>
              <a:spcAft>
                <a:spcPts val="0"/>
              </a:spcAft>
              <a:buNone/>
            </a:pPr>
            <a:r>
              <a:rPr lang="pt-BR" sz="2200" b="1">
                <a:solidFill>
                  <a:schemeClr val="dk1"/>
                </a:solidFill>
                <a:latin typeface="Calibri"/>
                <a:ea typeface="Calibri"/>
                <a:cs typeface="Calibri"/>
                <a:sym typeface="Calibri"/>
              </a:rPr>
              <a:t>Cisalhamento </a:t>
            </a:r>
            <a:endParaRPr/>
          </a:p>
          <a:p>
            <a:pPr marL="0" marR="0" lvl="0" indent="0" algn="l" rtl="0">
              <a:spcBef>
                <a:spcPts val="0"/>
              </a:spcBef>
              <a:spcAft>
                <a:spcPts val="0"/>
              </a:spcAft>
              <a:buNone/>
            </a:pPr>
            <a:r>
              <a:rPr lang="pt-BR" sz="2200" b="1">
                <a:solidFill>
                  <a:schemeClr val="dk1"/>
                </a:solidFill>
                <a:latin typeface="Calibri"/>
                <a:ea typeface="Calibri"/>
                <a:cs typeface="Calibri"/>
                <a:sym typeface="Calibri"/>
              </a:rPr>
              <a:t>Alteração do microclima da pele (diarréia x uso de fralda)</a:t>
            </a:r>
            <a:endParaRPr/>
          </a:p>
          <a:p>
            <a:pPr marL="0" marR="0" lvl="0" indent="0" algn="l" rtl="0">
              <a:spcBef>
                <a:spcPts val="0"/>
              </a:spcBef>
              <a:spcAft>
                <a:spcPts val="0"/>
              </a:spcAft>
              <a:buNone/>
            </a:pPr>
            <a:endParaRPr sz="2200" b="1">
              <a:solidFill>
                <a:schemeClr val="dk1"/>
              </a:solidFill>
              <a:latin typeface="Calibri"/>
              <a:ea typeface="Calibri"/>
              <a:cs typeface="Calibri"/>
              <a:sym typeface="Calibri"/>
            </a:endParaRPr>
          </a:p>
        </p:txBody>
      </p:sp>
      <p:pic>
        <p:nvPicPr>
          <p:cNvPr id="197" name="Google Shape;197;p16"/>
          <p:cNvPicPr preferRelativeResize="0"/>
          <p:nvPr/>
        </p:nvPicPr>
        <p:blipFill rotWithShape="1">
          <a:blip r:embed="rId3">
            <a:alphaModFix/>
          </a:blip>
          <a:srcRect/>
          <a:stretch/>
        </p:blipFill>
        <p:spPr>
          <a:xfrm>
            <a:off x="107504" y="2852936"/>
            <a:ext cx="8620125" cy="3338018"/>
          </a:xfrm>
          <a:prstGeom prst="rect">
            <a:avLst/>
          </a:prstGeom>
          <a:noFill/>
          <a:ln>
            <a:noFill/>
          </a:ln>
        </p:spPr>
      </p:pic>
      <p:sp>
        <p:nvSpPr>
          <p:cNvPr id="198" name="Google Shape;198;p16"/>
          <p:cNvSpPr/>
          <p:nvPr/>
        </p:nvSpPr>
        <p:spPr>
          <a:xfrm>
            <a:off x="6300192" y="5951544"/>
            <a:ext cx="237116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https://www.bbc.com/portuguese/geral-52329427</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25152" y="18107"/>
            <a:ext cx="8229600"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b="1" i="0" u="none" strike="noStrike" cap="none">
                <a:solidFill>
                  <a:schemeClr val="dk1"/>
                </a:solidFill>
                <a:latin typeface="Calibri"/>
                <a:ea typeface="Calibri"/>
                <a:cs typeface="Calibri"/>
                <a:sym typeface="Calibri"/>
              </a:rPr>
              <a:t>PRINCIPAIS FATORES EXTRÍNSECOS</a:t>
            </a:r>
            <a:br>
              <a:rPr lang="pt-BR" sz="2200" b="1" i="0" u="none" strike="noStrike" cap="none">
                <a:solidFill>
                  <a:schemeClr val="dk1"/>
                </a:solidFill>
                <a:latin typeface="Calibri"/>
                <a:ea typeface="Calibri"/>
                <a:cs typeface="Calibri"/>
                <a:sym typeface="Calibri"/>
              </a:rPr>
            </a:br>
            <a:r>
              <a:rPr lang="pt-BR" sz="2200" b="1" i="0" u="none" strike="noStrike" cap="none">
                <a:solidFill>
                  <a:schemeClr val="dk1"/>
                </a:solidFill>
                <a:latin typeface="Calibri"/>
                <a:ea typeface="Calibri"/>
                <a:cs typeface="Calibri"/>
                <a:sym typeface="Calibri"/>
              </a:rPr>
              <a:t>DEFINIÇÃO DE LP (NPUAP, 2016)</a:t>
            </a:r>
            <a:br>
              <a:rPr lang="pt-BR" sz="2200" b="1" i="0" u="none" strike="noStrike" cap="none">
                <a:solidFill>
                  <a:schemeClr val="dk1"/>
                </a:solidFill>
                <a:latin typeface="Calibri"/>
                <a:ea typeface="Calibri"/>
                <a:cs typeface="Calibri"/>
                <a:sym typeface="Calibri"/>
              </a:rPr>
            </a:br>
            <a:br>
              <a:rPr lang="pt-BR" sz="2200" b="1" i="0" u="none" strike="noStrike" cap="none">
                <a:solidFill>
                  <a:schemeClr val="dk1"/>
                </a:solidFill>
                <a:latin typeface="Calibri"/>
                <a:ea typeface="Calibri"/>
                <a:cs typeface="Calibri"/>
                <a:sym typeface="Calibri"/>
              </a:rPr>
            </a:br>
            <a:br>
              <a:rPr lang="pt-BR" sz="2200" b="1" i="0" u="none" strike="noStrike" cap="none">
                <a:solidFill>
                  <a:schemeClr val="dk1"/>
                </a:solidFill>
                <a:latin typeface="Calibri"/>
                <a:ea typeface="Calibri"/>
                <a:cs typeface="Calibri"/>
                <a:sym typeface="Calibri"/>
              </a:rPr>
            </a:br>
            <a:endParaRPr sz="2200" b="1" i="0" u="none" strike="noStrike" cap="none">
              <a:solidFill>
                <a:schemeClr val="dk1"/>
              </a:solidFill>
              <a:latin typeface="Calibri"/>
              <a:ea typeface="Calibri"/>
              <a:cs typeface="Calibri"/>
              <a:sym typeface="Calibri"/>
            </a:endParaRPr>
          </a:p>
        </p:txBody>
      </p:sp>
      <p:sp>
        <p:nvSpPr>
          <p:cNvPr id="204" name="Google Shape;204;p17"/>
          <p:cNvSpPr txBox="1">
            <a:spLocks noGrp="1"/>
          </p:cNvSpPr>
          <p:nvPr>
            <p:ph type="body" idx="1"/>
          </p:nvPr>
        </p:nvSpPr>
        <p:spPr>
          <a:xfrm>
            <a:off x="0" y="1844675"/>
            <a:ext cx="9144000" cy="4237038"/>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chemeClr val="accent1"/>
              </a:buClr>
              <a:buSzPts val="2240"/>
              <a:buFont typeface="Arial"/>
              <a:buNone/>
            </a:pPr>
            <a:endParaRPr sz="2800" b="0" i="0" u="none" strike="noStrike" cap="none">
              <a:solidFill>
                <a:srgbClr val="404040"/>
              </a:solidFill>
              <a:latin typeface="Trebuchet MS"/>
              <a:ea typeface="Trebuchet MS"/>
              <a:cs typeface="Trebuchet MS"/>
              <a:sym typeface="Trebuchet MS"/>
            </a:endParaRPr>
          </a:p>
          <a:p>
            <a:pPr marL="342900" marR="0" lvl="0" indent="-342900" algn="just" rtl="0">
              <a:lnSpc>
                <a:spcPct val="90000"/>
              </a:lnSpc>
              <a:spcBef>
                <a:spcPts val="1000"/>
              </a:spcBef>
              <a:spcAft>
                <a:spcPts val="0"/>
              </a:spcAft>
              <a:buClr>
                <a:schemeClr val="accent1"/>
              </a:buClr>
              <a:buSzPts val="2240"/>
              <a:buFont typeface="Arial"/>
              <a:buNone/>
            </a:pPr>
            <a:endParaRPr sz="2800" b="0" i="0" u="none" strike="noStrike" cap="none">
              <a:solidFill>
                <a:srgbClr val="404040"/>
              </a:solidFill>
              <a:latin typeface="Trebuchet MS"/>
              <a:ea typeface="Trebuchet MS"/>
              <a:cs typeface="Trebuchet MS"/>
              <a:sym typeface="Trebuchet MS"/>
            </a:endParaRPr>
          </a:p>
          <a:p>
            <a:pPr marL="342900" marR="0" lvl="0" indent="-342900" algn="just" rtl="0">
              <a:lnSpc>
                <a:spcPct val="90000"/>
              </a:lnSpc>
              <a:spcBef>
                <a:spcPts val="1000"/>
              </a:spcBef>
              <a:spcAft>
                <a:spcPts val="0"/>
              </a:spcAft>
              <a:buClr>
                <a:schemeClr val="accent1"/>
              </a:buClr>
              <a:buSzPts val="2240"/>
              <a:buFont typeface="Arial"/>
              <a:buNone/>
            </a:pPr>
            <a:endParaRPr sz="2800" b="0" i="0" u="none" strike="noStrike" cap="none">
              <a:solidFill>
                <a:srgbClr val="404040"/>
              </a:solidFill>
              <a:latin typeface="Trebuchet MS"/>
              <a:ea typeface="Trebuchet MS"/>
              <a:cs typeface="Trebuchet MS"/>
              <a:sym typeface="Trebuchet MS"/>
            </a:endParaRPr>
          </a:p>
          <a:p>
            <a:pPr marL="342900" marR="0" lvl="0" indent="-342900" algn="just" rtl="0">
              <a:lnSpc>
                <a:spcPct val="90000"/>
              </a:lnSpc>
              <a:spcBef>
                <a:spcPts val="1000"/>
              </a:spcBef>
              <a:spcAft>
                <a:spcPts val="0"/>
              </a:spcAft>
              <a:buClr>
                <a:schemeClr val="accent1"/>
              </a:buClr>
              <a:buSzPts val="2240"/>
              <a:buFont typeface="Arial"/>
              <a:buNone/>
            </a:pPr>
            <a:r>
              <a:rPr lang="pt-BR" sz="2800" b="0" i="0" u="none" strike="noStrike" cap="none">
                <a:solidFill>
                  <a:srgbClr val="404040"/>
                </a:solidFill>
                <a:latin typeface="Trebuchet MS"/>
                <a:ea typeface="Trebuchet MS"/>
                <a:cs typeface="Trebuchet MS"/>
                <a:sym typeface="Trebuchet MS"/>
              </a:rPr>
              <a:t>	</a:t>
            </a:r>
            <a:endParaRPr sz="2400" b="0" i="0" u="none" strike="noStrike" cap="none">
              <a:solidFill>
                <a:srgbClr val="404040"/>
              </a:solidFill>
              <a:latin typeface="Trebuchet MS"/>
              <a:ea typeface="Trebuchet MS"/>
              <a:cs typeface="Trebuchet MS"/>
              <a:sym typeface="Trebuchet MS"/>
            </a:endParaRPr>
          </a:p>
          <a:p>
            <a:pPr marL="342900" marR="0" lvl="0" indent="-342900" algn="just" rtl="0">
              <a:lnSpc>
                <a:spcPct val="90000"/>
              </a:lnSpc>
              <a:spcBef>
                <a:spcPts val="1000"/>
              </a:spcBef>
              <a:spcAft>
                <a:spcPts val="0"/>
              </a:spcAft>
              <a:buClr>
                <a:schemeClr val="accent1"/>
              </a:buClr>
              <a:buSzPts val="1920"/>
              <a:buFont typeface="Arial"/>
              <a:buNone/>
            </a:pPr>
            <a:r>
              <a:rPr lang="pt-BR" sz="2400" b="0" i="0" u="none" strike="noStrike" cap="none">
                <a:solidFill>
                  <a:srgbClr val="404040"/>
                </a:solidFill>
                <a:latin typeface="Trebuchet MS"/>
                <a:ea typeface="Trebuchet MS"/>
                <a:cs typeface="Trebuchet MS"/>
                <a:sym typeface="Trebuchet MS"/>
              </a:rPr>
              <a:t>	</a:t>
            </a:r>
            <a:endParaRPr/>
          </a:p>
          <a:p>
            <a:pPr marL="342900" marR="0" lvl="0" indent="-342900" algn="just" rtl="0">
              <a:lnSpc>
                <a:spcPct val="90000"/>
              </a:lnSpc>
              <a:spcBef>
                <a:spcPts val="1000"/>
              </a:spcBef>
              <a:spcAft>
                <a:spcPts val="0"/>
              </a:spcAft>
              <a:buClr>
                <a:schemeClr val="accent1"/>
              </a:buClr>
              <a:buSzPts val="1920"/>
              <a:buFont typeface="Arial"/>
              <a:buNone/>
            </a:pPr>
            <a:r>
              <a:rPr lang="pt-BR" sz="2400" b="0" i="0" u="none" strike="noStrike" cap="none">
                <a:solidFill>
                  <a:srgbClr val="404040"/>
                </a:solidFill>
                <a:latin typeface="Trebuchet MS"/>
                <a:ea typeface="Trebuchet MS"/>
                <a:cs typeface="Trebuchet MS"/>
                <a:sym typeface="Trebuchet MS"/>
              </a:rPr>
              <a:t>	</a:t>
            </a:r>
            <a:endParaRPr sz="1600" b="0" i="0" u="none" strike="noStrike" cap="none">
              <a:solidFill>
                <a:srgbClr val="404040"/>
              </a:solidFill>
              <a:latin typeface="Trebuchet MS"/>
              <a:ea typeface="Trebuchet MS"/>
              <a:cs typeface="Trebuchet MS"/>
              <a:sym typeface="Trebuchet MS"/>
            </a:endParaRPr>
          </a:p>
        </p:txBody>
      </p:sp>
      <p:sp>
        <p:nvSpPr>
          <p:cNvPr id="205" name="Google Shape;205;p17"/>
          <p:cNvSpPr/>
          <p:nvPr/>
        </p:nvSpPr>
        <p:spPr>
          <a:xfrm>
            <a:off x="61308" y="1062215"/>
            <a:ext cx="9082692" cy="28623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2600"/>
              <a:buFont typeface="Times New Roman"/>
              <a:buNone/>
            </a:pPr>
            <a:r>
              <a:rPr lang="pt-BR" sz="2600" b="1">
                <a:solidFill>
                  <a:schemeClr val="dk1"/>
                </a:solidFill>
                <a:latin typeface="Calibri"/>
                <a:ea typeface="Calibri"/>
                <a:cs typeface="Calibri"/>
                <a:sym typeface="Calibri"/>
              </a:rPr>
              <a:t>LP: </a:t>
            </a:r>
            <a:r>
              <a:rPr lang="pt-BR" sz="2200" b="1">
                <a:solidFill>
                  <a:srgbClr val="000000"/>
                </a:solidFill>
                <a:latin typeface="Calibri"/>
                <a:ea typeface="Calibri"/>
                <a:cs typeface="Calibri"/>
                <a:sym typeface="Calibri"/>
              </a:rPr>
              <a:t>lesão localizada em uma área de dano da pele e do tecido mole subjacente geralmente sobre proeminência óssea ou relacionada com um dispositivo médico. A lesão pode apresentar pele intacta ou uma úlcera aberta. A lesão ocorre como resultado da intensa </a:t>
            </a:r>
            <a:r>
              <a:rPr lang="pt-BR" sz="2200" b="1">
                <a:solidFill>
                  <a:schemeClr val="accent2"/>
                </a:solidFill>
                <a:latin typeface="Calibri"/>
                <a:ea typeface="Calibri"/>
                <a:cs typeface="Calibri"/>
                <a:sym typeface="Calibri"/>
              </a:rPr>
              <a:t>pressão e/ou prolongamento de pressão</a:t>
            </a:r>
            <a:r>
              <a:rPr lang="pt-BR" sz="2200" b="1">
                <a:solidFill>
                  <a:srgbClr val="000000"/>
                </a:solidFill>
                <a:latin typeface="Calibri"/>
                <a:ea typeface="Calibri"/>
                <a:cs typeface="Calibri"/>
                <a:sym typeface="Calibri"/>
              </a:rPr>
              <a:t> em combinação com </a:t>
            </a:r>
            <a:r>
              <a:rPr lang="pt-BR" sz="2200" b="1">
                <a:solidFill>
                  <a:schemeClr val="accent2"/>
                </a:solidFill>
                <a:latin typeface="Calibri"/>
                <a:ea typeface="Calibri"/>
                <a:cs typeface="Calibri"/>
                <a:sym typeface="Calibri"/>
              </a:rPr>
              <a:t>cisalhamento.</a:t>
            </a:r>
            <a:r>
              <a:rPr lang="pt-BR" sz="2200" b="1">
                <a:solidFill>
                  <a:srgbClr val="000000"/>
                </a:solidFill>
                <a:latin typeface="Calibri"/>
                <a:ea typeface="Calibri"/>
                <a:cs typeface="Calibri"/>
                <a:sym typeface="Calibri"/>
              </a:rPr>
              <a:t> A tolerância do tecido mole para a pressão e cisalhamento também podem ser afetados pelo </a:t>
            </a:r>
            <a:r>
              <a:rPr lang="pt-BR" sz="2200" b="1">
                <a:solidFill>
                  <a:schemeClr val="accent2"/>
                </a:solidFill>
                <a:latin typeface="Calibri"/>
                <a:ea typeface="Calibri"/>
                <a:cs typeface="Calibri"/>
                <a:sym typeface="Calibri"/>
              </a:rPr>
              <a:t>microclima, nutrição, perfusão, co-morbidades e condições do tecido mole.</a:t>
            </a:r>
            <a:endParaRPr sz="2200" b="1">
              <a:solidFill>
                <a:srgbClr val="000000"/>
              </a:solidFill>
              <a:latin typeface="Calibri"/>
              <a:ea typeface="Calibri"/>
              <a:cs typeface="Calibri"/>
              <a:sym typeface="Calibri"/>
            </a:endParaRPr>
          </a:p>
        </p:txBody>
      </p:sp>
      <p:pic>
        <p:nvPicPr>
          <p:cNvPr id="206" name="Google Shape;206;p17"/>
          <p:cNvPicPr preferRelativeResize="0"/>
          <p:nvPr/>
        </p:nvPicPr>
        <p:blipFill rotWithShape="1">
          <a:blip r:embed="rId3">
            <a:alphaModFix/>
          </a:blip>
          <a:srcRect/>
          <a:stretch/>
        </p:blipFill>
        <p:spPr>
          <a:xfrm>
            <a:off x="5508104" y="3933056"/>
            <a:ext cx="2592288" cy="2780928"/>
          </a:xfrm>
          <a:prstGeom prst="rect">
            <a:avLst/>
          </a:prstGeom>
          <a:noFill/>
          <a:ln>
            <a:noFill/>
          </a:ln>
        </p:spPr>
      </p:pic>
      <p:pic>
        <p:nvPicPr>
          <p:cNvPr id="207" name="Google Shape;207;p17" descr="pontos"/>
          <p:cNvPicPr preferRelativeResize="0"/>
          <p:nvPr/>
        </p:nvPicPr>
        <p:blipFill rotWithShape="1">
          <a:blip r:embed="rId4">
            <a:alphaModFix/>
          </a:blip>
          <a:srcRect/>
          <a:stretch/>
        </p:blipFill>
        <p:spPr>
          <a:xfrm>
            <a:off x="329676" y="4275197"/>
            <a:ext cx="4104456" cy="24387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8"/>
          <p:cNvPicPr preferRelativeResize="0">
            <a:picLocks noGrp="1"/>
          </p:cNvPicPr>
          <p:nvPr>
            <p:ph type="body" idx="1"/>
          </p:nvPr>
        </p:nvPicPr>
        <p:blipFill rotWithShape="1">
          <a:blip r:embed="rId3">
            <a:alphaModFix/>
          </a:blip>
          <a:srcRect/>
          <a:stretch/>
        </p:blipFill>
        <p:spPr>
          <a:xfrm>
            <a:off x="827584" y="1484313"/>
            <a:ext cx="7560840" cy="4897015"/>
          </a:xfrm>
          <a:prstGeom prst="rect">
            <a:avLst/>
          </a:prstGeom>
          <a:noFill/>
          <a:ln w="9525" cap="flat" cmpd="sng">
            <a:solidFill>
              <a:schemeClr val="accent2"/>
            </a:solidFill>
            <a:prstDash val="solid"/>
            <a:miter lim="800000"/>
            <a:headEnd type="none" w="sm" len="sm"/>
            <a:tailEnd type="none" w="sm" len="sm"/>
          </a:ln>
        </p:spPr>
      </p:pic>
      <p:sp>
        <p:nvSpPr>
          <p:cNvPr id="213" name="Google Shape;213;p18"/>
          <p:cNvSpPr/>
          <p:nvPr/>
        </p:nvSpPr>
        <p:spPr>
          <a:xfrm>
            <a:off x="0" y="172025"/>
            <a:ext cx="587432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PRINCIPAIS FATORES EXTRÍNSECOS PARA LP</a:t>
            </a:r>
            <a:endParaRPr sz="2400" b="1" dirty="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9"/>
          <p:cNvSpPr txBox="1"/>
          <p:nvPr/>
        </p:nvSpPr>
        <p:spPr>
          <a:xfrm>
            <a:off x="107504" y="197970"/>
            <a:ext cx="641566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a:solidFill>
                  <a:schemeClr val="dk1"/>
                </a:solidFill>
                <a:latin typeface="Calibri"/>
                <a:ea typeface="Calibri"/>
                <a:cs typeface="Calibri"/>
                <a:sym typeface="Calibri"/>
              </a:rPr>
              <a:t>POSIÇÃO PRONA ENQUANTO RISCO DE LP</a:t>
            </a:r>
            <a:endParaRPr sz="2800" b="1">
              <a:solidFill>
                <a:schemeClr val="dk1"/>
              </a:solidFill>
              <a:latin typeface="Calibri"/>
              <a:ea typeface="Calibri"/>
              <a:cs typeface="Calibri"/>
              <a:sym typeface="Calibri"/>
            </a:endParaRPr>
          </a:p>
        </p:txBody>
      </p:sp>
      <p:sp>
        <p:nvSpPr>
          <p:cNvPr id="219" name="Google Shape;219;p19"/>
          <p:cNvSpPr/>
          <p:nvPr/>
        </p:nvSpPr>
        <p:spPr>
          <a:xfrm>
            <a:off x="139521" y="908720"/>
            <a:ext cx="9004479" cy="22775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POSIÇÃO PRONA </a:t>
            </a:r>
            <a:r>
              <a:rPr lang="pt-BR" sz="1800" b="0">
                <a:solidFill>
                  <a:schemeClr val="dk1"/>
                </a:solidFill>
                <a:latin typeface="Calibri"/>
                <a:ea typeface="Calibri"/>
                <a:cs typeface="Calibri"/>
                <a:sym typeface="Calibri"/>
              </a:rPr>
              <a:t>é uma técnica utilizada em síndrome respiratória grave com quadros de insuficiência respiratória e hipoxemia, para recrutamento alvéolo-capilar, possibilitando melhor complacência pulmonar, troca gasosa, correção de hipercapnia, hipoxemia e resposta inflamatória.</a:t>
            </a:r>
            <a:endParaRPr sz="1200" b="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b="1">
                <a:solidFill>
                  <a:schemeClr val="dk1"/>
                </a:solidFill>
                <a:latin typeface="Calibri"/>
                <a:ea typeface="Calibri"/>
                <a:cs typeface="Calibri"/>
                <a:sym typeface="Calibri"/>
              </a:rPr>
              <a:t>Dalmedico MM, Salas D, Oliveira AM, Baran FDP, Meardi JT, Santos MC. Efficacy of prone position in acute respiratory distress syndrome: overview of systematic reviews. Rev Esc Enferm USP. 2017;(51):01-08.</a:t>
            </a:r>
            <a:endParaRPr sz="1200" b="0">
              <a:solidFill>
                <a:schemeClr val="dk1"/>
              </a:solidFill>
              <a:latin typeface="Calibri"/>
              <a:ea typeface="Calibri"/>
              <a:cs typeface="Calibri"/>
              <a:sym typeface="Calibri"/>
            </a:endParaRPr>
          </a:p>
          <a:p>
            <a:pPr marL="0" marR="0" lvl="0" indent="0" algn="l" rtl="0">
              <a:spcBef>
                <a:spcPts val="0"/>
              </a:spcBef>
              <a:spcAft>
                <a:spcPts val="0"/>
              </a:spcAft>
              <a:buNone/>
            </a:pPr>
            <a:endParaRPr sz="1800" b="0">
              <a:solidFill>
                <a:schemeClr val="dk1"/>
              </a:solidFill>
              <a:latin typeface="Calibri"/>
              <a:ea typeface="Calibri"/>
              <a:cs typeface="Calibri"/>
              <a:sym typeface="Calibri"/>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p:txBody>
      </p:sp>
      <p:sp>
        <p:nvSpPr>
          <p:cNvPr id="220" name="Google Shape;220;p19"/>
          <p:cNvSpPr txBox="1"/>
          <p:nvPr/>
        </p:nvSpPr>
        <p:spPr>
          <a:xfrm>
            <a:off x="321280" y="2636912"/>
            <a:ext cx="8571200" cy="1077218"/>
          </a:xfrm>
          <a:prstGeom prst="rect">
            <a:avLst/>
          </a:prstGeom>
          <a:solidFill>
            <a:srgbClr val="FFF4CD"/>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600" b="1">
                <a:solidFill>
                  <a:schemeClr val="dk1"/>
                </a:solidFill>
                <a:latin typeface="Calibri"/>
                <a:ea typeface="Calibri"/>
                <a:cs typeface="Calibri"/>
                <a:sym typeface="Calibri"/>
              </a:rPr>
              <a:t>ATENÇÃO!</a:t>
            </a:r>
            <a:endParaRPr/>
          </a:p>
          <a:p>
            <a:pPr marL="0" marR="0" lvl="0" indent="0" algn="just" rtl="0">
              <a:spcBef>
                <a:spcPts val="0"/>
              </a:spcBef>
              <a:spcAft>
                <a:spcPts val="0"/>
              </a:spcAft>
              <a:buNone/>
            </a:pPr>
            <a:r>
              <a:rPr lang="pt-BR" sz="1600" b="1">
                <a:solidFill>
                  <a:schemeClr val="dk1"/>
                </a:solidFill>
                <a:latin typeface="Calibri"/>
                <a:ea typeface="Calibri"/>
                <a:cs typeface="Calibri"/>
                <a:sym typeface="Calibri"/>
              </a:rPr>
              <a:t>Durante a realização da técnica existem riscos ALTOS para LP!</a:t>
            </a:r>
            <a:endParaRPr/>
          </a:p>
          <a:p>
            <a:pPr marL="0" marR="0" lvl="0" indent="0" algn="just" rtl="0">
              <a:spcBef>
                <a:spcPts val="0"/>
              </a:spcBef>
              <a:spcAft>
                <a:spcPts val="0"/>
              </a:spcAft>
              <a:buNone/>
            </a:pPr>
            <a:r>
              <a:rPr lang="pt-BR" sz="1600" b="1">
                <a:solidFill>
                  <a:schemeClr val="dk1"/>
                </a:solidFill>
                <a:latin typeface="Calibri"/>
                <a:ea typeface="Calibri"/>
                <a:cs typeface="Calibri"/>
                <a:sym typeface="Calibri"/>
              </a:rPr>
              <a:t>A equipe de saúde deverá estar treinada com protocolo institucional baseado em evidências científicas para a realização do posicionamento para a prevenção de LP.</a:t>
            </a:r>
            <a:endParaRPr sz="1600" b="1">
              <a:solidFill>
                <a:schemeClr val="lt1"/>
              </a:solidFill>
              <a:latin typeface="Calibri"/>
              <a:ea typeface="Calibri"/>
              <a:cs typeface="Calibri"/>
              <a:sym typeface="Calibri"/>
            </a:endParaRPr>
          </a:p>
        </p:txBody>
      </p:sp>
      <p:pic>
        <p:nvPicPr>
          <p:cNvPr id="221" name="Google Shape;221;p19"/>
          <p:cNvPicPr preferRelativeResize="0"/>
          <p:nvPr/>
        </p:nvPicPr>
        <p:blipFill rotWithShape="1">
          <a:blip r:embed="rId3">
            <a:alphaModFix/>
          </a:blip>
          <a:srcRect/>
          <a:stretch/>
        </p:blipFill>
        <p:spPr>
          <a:xfrm>
            <a:off x="321280" y="3714131"/>
            <a:ext cx="2450520" cy="2955810"/>
          </a:xfrm>
          <a:prstGeom prst="rect">
            <a:avLst/>
          </a:prstGeom>
          <a:noFill/>
          <a:ln>
            <a:noFill/>
          </a:ln>
        </p:spPr>
      </p:pic>
      <p:pic>
        <p:nvPicPr>
          <p:cNvPr id="222" name="Google Shape;222;p19"/>
          <p:cNvPicPr preferRelativeResize="0"/>
          <p:nvPr/>
        </p:nvPicPr>
        <p:blipFill rotWithShape="1">
          <a:blip r:embed="rId4">
            <a:alphaModFix/>
          </a:blip>
          <a:srcRect/>
          <a:stretch/>
        </p:blipFill>
        <p:spPr>
          <a:xfrm>
            <a:off x="2555775" y="3704975"/>
            <a:ext cx="2520275" cy="2955825"/>
          </a:xfrm>
          <a:prstGeom prst="rect">
            <a:avLst/>
          </a:prstGeom>
          <a:noFill/>
          <a:ln>
            <a:noFill/>
          </a:ln>
        </p:spPr>
      </p:pic>
      <p:pic>
        <p:nvPicPr>
          <p:cNvPr id="223" name="Google Shape;223;p19"/>
          <p:cNvPicPr preferRelativeResize="0"/>
          <p:nvPr/>
        </p:nvPicPr>
        <p:blipFill rotWithShape="1">
          <a:blip r:embed="rId5">
            <a:alphaModFix/>
          </a:blip>
          <a:srcRect/>
          <a:stretch/>
        </p:blipFill>
        <p:spPr>
          <a:xfrm>
            <a:off x="4914650" y="3789550"/>
            <a:ext cx="3958001" cy="2660175"/>
          </a:xfrm>
          <a:prstGeom prst="rect">
            <a:avLst/>
          </a:prstGeom>
          <a:noFill/>
          <a:ln>
            <a:noFill/>
          </a:ln>
        </p:spPr>
      </p:pic>
      <p:sp>
        <p:nvSpPr>
          <p:cNvPr id="224" name="Google Shape;224;p19"/>
          <p:cNvSpPr/>
          <p:nvPr/>
        </p:nvSpPr>
        <p:spPr>
          <a:xfrm>
            <a:off x="5184576" y="6622182"/>
            <a:ext cx="4572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https://pt.slideshare.net/FisiocursosManaus/decbito-prona-2006-14788270</a:t>
            </a:r>
            <a:endParaRPr/>
          </a:p>
        </p:txBody>
      </p:sp>
      <p:sp>
        <p:nvSpPr>
          <p:cNvPr id="225" name="Google Shape;225;p19"/>
          <p:cNvSpPr/>
          <p:nvPr/>
        </p:nvSpPr>
        <p:spPr>
          <a:xfrm>
            <a:off x="323528" y="6669940"/>
            <a:ext cx="4572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https://assobrafir.com.br/wp-content/uploads/2020/03/ASSOBRAFIR_COVID-19_PRONA.v3-1.pdf</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2"/>
          <p:cNvSpPr/>
          <p:nvPr/>
        </p:nvSpPr>
        <p:spPr>
          <a:xfrm>
            <a:off x="35496" y="260648"/>
            <a:ext cx="9108504" cy="5847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i="0" u="none" strike="noStrike" cap="none">
                <a:solidFill>
                  <a:schemeClr val="dk1"/>
                </a:solidFill>
                <a:latin typeface="Calibri"/>
                <a:ea typeface="Calibri"/>
                <a:cs typeface="Calibri"/>
                <a:sym typeface="Calibri"/>
              </a:rPr>
              <a:t>INTRODUÇÃO: COVID-19</a:t>
            </a:r>
            <a:endParaRPr/>
          </a:p>
          <a:p>
            <a:pPr marL="0" marR="0" lvl="0" indent="0" algn="l" rtl="0">
              <a:spcBef>
                <a:spcPts val="0"/>
              </a:spcBef>
              <a:spcAft>
                <a:spcPts val="0"/>
              </a:spcAft>
              <a:buNone/>
            </a:pPr>
            <a:endParaRPr sz="2800" b="1">
              <a:solidFill>
                <a:schemeClr val="dk1"/>
              </a:solidFill>
              <a:latin typeface="Calibri"/>
              <a:ea typeface="Calibri"/>
              <a:cs typeface="Calibri"/>
              <a:sym typeface="Calibri"/>
            </a:endParaRPr>
          </a:p>
          <a:p>
            <a:pPr marL="0" marR="0" lvl="0" indent="0" algn="l" rtl="0">
              <a:spcBef>
                <a:spcPts val="0"/>
              </a:spcBef>
              <a:spcAft>
                <a:spcPts val="0"/>
              </a:spcAft>
              <a:buNone/>
            </a:pPr>
            <a:r>
              <a:rPr lang="pt-BR" sz="3000" b="1" cap="none">
                <a:solidFill>
                  <a:schemeClr val="dk1"/>
                </a:solidFill>
                <a:latin typeface="Calibri"/>
                <a:ea typeface="Calibri"/>
                <a:cs typeface="Calibri"/>
                <a:sym typeface="Calibri"/>
              </a:rPr>
              <a:t>D</a:t>
            </a:r>
            <a:r>
              <a:rPr lang="pt-BR" sz="2400" b="1" cap="none">
                <a:solidFill>
                  <a:schemeClr val="dk1"/>
                </a:solidFill>
                <a:latin typeface="Calibri"/>
                <a:ea typeface="Calibri"/>
                <a:cs typeface="Calibri"/>
                <a:sym typeface="Calibri"/>
              </a:rPr>
              <a:t>OENÇA CAUSADA PELO CORONAVÍRUS </a:t>
            </a:r>
            <a:r>
              <a:rPr lang="pt-BR" sz="2400" b="1">
                <a:solidFill>
                  <a:schemeClr val="dk1"/>
                </a:solidFill>
                <a:latin typeface="Calibri"/>
                <a:ea typeface="Calibri"/>
                <a:cs typeface="Calibri"/>
                <a:sym typeface="Calibri"/>
              </a:rPr>
              <a:t>- SARS-CoV-2</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just" rtl="0">
              <a:spcBef>
                <a:spcPts val="0"/>
              </a:spcBef>
              <a:spcAft>
                <a:spcPts val="0"/>
              </a:spcAft>
              <a:buNone/>
            </a:pPr>
            <a:r>
              <a:rPr lang="pt-BR" sz="2400" b="1">
                <a:solidFill>
                  <a:schemeClr val="dk1"/>
                </a:solidFill>
                <a:latin typeface="Calibri"/>
                <a:ea typeface="Calibri"/>
                <a:cs typeface="Calibri"/>
                <a:sym typeface="Calibri"/>
              </a:rPr>
              <a:t>Transmissão: </a:t>
            </a:r>
            <a:endParaRPr/>
          </a:p>
          <a:p>
            <a:pPr marL="0" marR="0" lvl="0" indent="0" algn="just" rtl="0">
              <a:spcBef>
                <a:spcPts val="0"/>
              </a:spcBef>
              <a:spcAft>
                <a:spcPts val="0"/>
              </a:spcAft>
              <a:buNone/>
            </a:pPr>
            <a:r>
              <a:rPr lang="pt-BR" sz="2400" b="0">
                <a:solidFill>
                  <a:schemeClr val="dk1"/>
                </a:solidFill>
                <a:latin typeface="Calibri"/>
                <a:ea typeface="Calibri"/>
                <a:cs typeface="Calibri"/>
                <a:sym typeface="Calibri"/>
              </a:rPr>
              <a:t>Pessoa (doente) – Pessoa (suscetível): vias aéreas </a:t>
            </a:r>
            <a:endParaRPr/>
          </a:p>
          <a:p>
            <a:pPr marL="0" marR="0" lvl="0" indent="0" algn="just" rtl="0">
              <a:spcBef>
                <a:spcPts val="0"/>
              </a:spcBef>
              <a:spcAft>
                <a:spcPts val="0"/>
              </a:spcAft>
              <a:buNone/>
            </a:pPr>
            <a:r>
              <a:rPr lang="pt-BR" sz="2400" b="0">
                <a:solidFill>
                  <a:schemeClr val="dk1"/>
                </a:solidFill>
                <a:latin typeface="Calibri"/>
                <a:ea typeface="Calibri"/>
                <a:cs typeface="Calibri"/>
                <a:sym typeface="Calibri"/>
              </a:rPr>
              <a:t>gotículas/aerosóis; contato com mãos, objetos </a:t>
            </a:r>
            <a:endParaRPr/>
          </a:p>
          <a:p>
            <a:pPr marL="0" marR="0" lvl="0" indent="0" algn="just" rtl="0">
              <a:spcBef>
                <a:spcPts val="0"/>
              </a:spcBef>
              <a:spcAft>
                <a:spcPts val="0"/>
              </a:spcAft>
              <a:buNone/>
            </a:pPr>
            <a:r>
              <a:rPr lang="pt-BR" sz="2400" b="0">
                <a:solidFill>
                  <a:schemeClr val="dk1"/>
                </a:solidFill>
                <a:latin typeface="Calibri"/>
                <a:ea typeface="Calibri"/>
                <a:cs typeface="Calibri"/>
                <a:sym typeface="Calibri"/>
              </a:rPr>
              <a:t>e superfícies contaminadas.</a:t>
            </a:r>
            <a:endParaRPr/>
          </a:p>
          <a:p>
            <a:pPr marL="0" marR="0" lvl="0" indent="0" algn="just" rtl="0">
              <a:spcBef>
                <a:spcPts val="0"/>
              </a:spcBef>
              <a:spcAft>
                <a:spcPts val="0"/>
              </a:spcAft>
              <a:buNone/>
            </a:pPr>
            <a:endParaRPr sz="24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2400" b="1">
                <a:solidFill>
                  <a:schemeClr val="dk1"/>
                </a:solidFill>
                <a:latin typeface="Calibri"/>
                <a:ea typeface="Calibri"/>
                <a:cs typeface="Calibri"/>
                <a:sym typeface="Calibri"/>
              </a:rPr>
              <a:t>Sintomas:</a:t>
            </a:r>
            <a:endParaRPr sz="24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2400" b="0">
                <a:solidFill>
                  <a:schemeClr val="dk1"/>
                </a:solidFill>
                <a:latin typeface="Calibri"/>
                <a:ea typeface="Calibri"/>
                <a:cs typeface="Calibri"/>
                <a:sym typeface="Calibri"/>
              </a:rPr>
              <a:t>Tosse, febre, coriza, dor de garganta, dificuldade para respirar, </a:t>
            </a:r>
            <a:endParaRPr/>
          </a:p>
          <a:p>
            <a:pPr marL="0" marR="0" lvl="0" indent="0" algn="just" rtl="0">
              <a:spcBef>
                <a:spcPts val="0"/>
              </a:spcBef>
              <a:spcAft>
                <a:spcPts val="0"/>
              </a:spcAft>
              <a:buNone/>
            </a:pPr>
            <a:r>
              <a:rPr lang="pt-BR" sz="2400" b="0">
                <a:solidFill>
                  <a:schemeClr val="dk1"/>
                </a:solidFill>
                <a:latin typeface="Calibri"/>
                <a:ea typeface="Calibri"/>
                <a:cs typeface="Calibri"/>
                <a:sym typeface="Calibri"/>
              </a:rPr>
              <a:t>perda de olfato/paladar.</a:t>
            </a:r>
            <a:endParaRPr/>
          </a:p>
          <a:p>
            <a:pPr marL="0" marR="0" lvl="0" indent="0" algn="just" rtl="0">
              <a:spcBef>
                <a:spcPts val="0"/>
              </a:spcBef>
              <a:spcAft>
                <a:spcPts val="0"/>
              </a:spcAft>
              <a:buNone/>
            </a:pPr>
            <a:endParaRPr sz="24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2400" b="1">
                <a:solidFill>
                  <a:schemeClr val="dk1"/>
                </a:solidFill>
                <a:latin typeface="Calibri"/>
                <a:ea typeface="Calibri"/>
                <a:cs typeface="Calibri"/>
                <a:sym typeface="Calibri"/>
              </a:rPr>
              <a:t>Quadro clínico: </a:t>
            </a:r>
            <a:r>
              <a:rPr lang="pt-BR" sz="2400" b="0">
                <a:solidFill>
                  <a:schemeClr val="dk1"/>
                </a:solidFill>
                <a:latin typeface="Calibri"/>
                <a:ea typeface="Calibri"/>
                <a:cs typeface="Calibri"/>
                <a:sym typeface="Calibri"/>
              </a:rPr>
              <a:t>infecções assintomáticas (80%); quadros respiratórios graves (20%); 5% insuficiência respiratória aguda.</a:t>
            </a:r>
            <a:endParaRPr sz="2400" b="1">
              <a:solidFill>
                <a:schemeClr val="dk1"/>
              </a:solidFill>
              <a:latin typeface="Calibri"/>
              <a:ea typeface="Calibri"/>
              <a:cs typeface="Calibri"/>
              <a:sym typeface="Calibri"/>
            </a:endParaRPr>
          </a:p>
        </p:txBody>
      </p:sp>
      <p:sp>
        <p:nvSpPr>
          <p:cNvPr id="41" name="Google Shape;41;p2"/>
          <p:cNvSpPr/>
          <p:nvPr/>
        </p:nvSpPr>
        <p:spPr>
          <a:xfrm>
            <a:off x="107504" y="1537048"/>
            <a:ext cx="626469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https://coronavirus.saude.gov.br/sobre-a-doenca#o-que-e-covid</a:t>
            </a:r>
            <a:endParaRPr/>
          </a:p>
        </p:txBody>
      </p:sp>
      <p:pic>
        <p:nvPicPr>
          <p:cNvPr id="42" name="Google Shape;42;p2"/>
          <p:cNvPicPr preferRelativeResize="0"/>
          <p:nvPr/>
        </p:nvPicPr>
        <p:blipFill rotWithShape="1">
          <a:blip r:embed="rId3">
            <a:alphaModFix/>
          </a:blip>
          <a:srcRect/>
          <a:stretch/>
        </p:blipFill>
        <p:spPr>
          <a:xfrm>
            <a:off x="6372200" y="1675547"/>
            <a:ext cx="2592288" cy="244827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0"/>
          <p:cNvSpPr/>
          <p:nvPr/>
        </p:nvSpPr>
        <p:spPr>
          <a:xfrm>
            <a:off x="14854" y="1214542"/>
            <a:ext cx="9114300" cy="280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FATORES EXTRÍNSECOS RELACIONADAS COM ESTRUTURA ASSISTENCIAL:</a:t>
            </a:r>
            <a:endParaRPr/>
          </a:p>
          <a:p>
            <a:pPr marL="0" marR="0" lvl="0" indent="0" algn="l" rtl="0">
              <a:spcBef>
                <a:spcPts val="0"/>
              </a:spcBef>
              <a:spcAft>
                <a:spcPts val="0"/>
              </a:spcAft>
              <a:buNone/>
            </a:pPr>
            <a:r>
              <a:rPr lang="pt-BR" sz="2200" b="0">
                <a:solidFill>
                  <a:schemeClr val="dk1"/>
                </a:solidFill>
                <a:latin typeface="Calibri"/>
                <a:ea typeface="Calibri"/>
                <a:cs typeface="Calibri"/>
                <a:sym typeface="Calibri"/>
              </a:rPr>
              <a:t>-Materiais para prevenção de LP (superfície para alívio de  pressão) inadequados/insuficiente</a:t>
            </a:r>
            <a:endParaRPr/>
          </a:p>
          <a:p>
            <a:pPr marL="0" marR="0" lvl="0" indent="0" algn="l" rtl="0">
              <a:spcBef>
                <a:spcPts val="0"/>
              </a:spcBef>
              <a:spcAft>
                <a:spcPts val="0"/>
              </a:spcAft>
              <a:buNone/>
            </a:pPr>
            <a:r>
              <a:rPr lang="pt-BR" sz="2200" b="0">
                <a:solidFill>
                  <a:schemeClr val="dk1"/>
                </a:solidFill>
                <a:latin typeface="Calibri"/>
                <a:ea typeface="Calibri"/>
                <a:cs typeface="Calibri"/>
                <a:sym typeface="Calibri"/>
              </a:rPr>
              <a:t>-Produtos para prevenção e tratamento de feridas inadequados/insuficientes</a:t>
            </a:r>
            <a:endParaRPr/>
          </a:p>
          <a:p>
            <a:pPr marL="0" marR="0" lvl="0" indent="0" algn="l" rtl="0">
              <a:spcBef>
                <a:spcPts val="0"/>
              </a:spcBef>
              <a:spcAft>
                <a:spcPts val="0"/>
              </a:spcAft>
              <a:buNone/>
            </a:pPr>
            <a:r>
              <a:rPr lang="pt-BR" sz="2200" b="0">
                <a:solidFill>
                  <a:schemeClr val="dk1"/>
                </a:solidFill>
                <a:latin typeface="Calibri"/>
                <a:ea typeface="Calibri"/>
                <a:cs typeface="Calibri"/>
                <a:sym typeface="Calibri"/>
              </a:rPr>
              <a:t>-Recursos humanos insuficientes ou inadequados (qualificação/capacitação/ treinamento deficientes)</a:t>
            </a:r>
            <a:endParaRPr/>
          </a:p>
          <a:p>
            <a:pPr marL="0" marR="0" lvl="0" indent="0" algn="l" rtl="0">
              <a:spcBef>
                <a:spcPts val="0"/>
              </a:spcBef>
              <a:spcAft>
                <a:spcPts val="0"/>
              </a:spcAft>
              <a:buNone/>
            </a:pPr>
            <a:r>
              <a:rPr lang="pt-BR" sz="2200" b="0">
                <a:solidFill>
                  <a:schemeClr val="dk1"/>
                </a:solidFill>
                <a:latin typeface="Calibri"/>
                <a:ea typeface="Calibri"/>
                <a:cs typeface="Calibri"/>
                <a:sym typeface="Calibri"/>
              </a:rPr>
              <a:t>-Processos de trabalho para a prevenção de LP inadequados</a:t>
            </a:r>
            <a:endParaRPr/>
          </a:p>
          <a:p>
            <a:pPr marL="0" marR="0" lvl="0" indent="0" algn="l" rtl="0">
              <a:spcBef>
                <a:spcPts val="0"/>
              </a:spcBef>
              <a:spcAft>
                <a:spcPts val="0"/>
              </a:spcAft>
              <a:buNone/>
            </a:pPr>
            <a:r>
              <a:rPr lang="pt-BR" sz="2200" b="0">
                <a:solidFill>
                  <a:schemeClr val="dk1"/>
                </a:solidFill>
                <a:latin typeface="Calibri"/>
                <a:ea typeface="Calibri"/>
                <a:cs typeface="Calibri"/>
                <a:sym typeface="Calibri"/>
              </a:rPr>
              <a:t>-Ausência de educação continuada</a:t>
            </a:r>
            <a:endParaRPr sz="2200" b="0">
              <a:solidFill>
                <a:schemeClr val="dk1"/>
              </a:solidFill>
              <a:latin typeface="Calibri"/>
              <a:ea typeface="Calibri"/>
              <a:cs typeface="Calibri"/>
              <a:sym typeface="Calibri"/>
            </a:endParaRPr>
          </a:p>
        </p:txBody>
      </p:sp>
      <p:sp>
        <p:nvSpPr>
          <p:cNvPr id="231" name="Google Shape;231;p20"/>
          <p:cNvSpPr txBox="1"/>
          <p:nvPr/>
        </p:nvSpPr>
        <p:spPr>
          <a:xfrm>
            <a:off x="0" y="0"/>
            <a:ext cx="68850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FATORES DE RISCO PARA LP EM PACIENTES COM COVID-19</a:t>
            </a:r>
            <a:endParaRPr sz="2400" b="1" dirty="0">
              <a:solidFill>
                <a:schemeClr val="dk1"/>
              </a:solidFill>
              <a:latin typeface="Calibri"/>
              <a:ea typeface="Calibri"/>
              <a:cs typeface="Calibri"/>
              <a:sym typeface="Calibri"/>
            </a:endParaRPr>
          </a:p>
        </p:txBody>
      </p:sp>
      <p:pic>
        <p:nvPicPr>
          <p:cNvPr id="232" name="Google Shape;232;p20"/>
          <p:cNvPicPr preferRelativeResize="0"/>
          <p:nvPr/>
        </p:nvPicPr>
        <p:blipFill rotWithShape="1">
          <a:blip r:embed="rId3">
            <a:alphaModFix/>
          </a:blip>
          <a:srcRect/>
          <a:stretch/>
        </p:blipFill>
        <p:spPr>
          <a:xfrm>
            <a:off x="4067944" y="4005064"/>
            <a:ext cx="4896544" cy="2664296"/>
          </a:xfrm>
          <a:prstGeom prst="rect">
            <a:avLst/>
          </a:prstGeom>
          <a:noFill/>
          <a:ln>
            <a:noFill/>
          </a:ln>
        </p:spPr>
      </p:pic>
      <p:sp>
        <p:nvSpPr>
          <p:cNvPr id="233" name="Google Shape;233;p20"/>
          <p:cNvSpPr/>
          <p:nvPr/>
        </p:nvSpPr>
        <p:spPr>
          <a:xfrm>
            <a:off x="6593326" y="6669360"/>
            <a:ext cx="237116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https://www.bbc.com/portuguese/geral-52329427</a:t>
            </a:r>
            <a:endParaRPr/>
          </a:p>
        </p:txBody>
      </p:sp>
      <p:pic>
        <p:nvPicPr>
          <p:cNvPr id="234" name="Google Shape;234;p20"/>
          <p:cNvPicPr preferRelativeResize="0"/>
          <p:nvPr/>
        </p:nvPicPr>
        <p:blipFill rotWithShape="1">
          <a:blip r:embed="rId4">
            <a:alphaModFix/>
          </a:blip>
          <a:srcRect/>
          <a:stretch/>
        </p:blipFill>
        <p:spPr>
          <a:xfrm>
            <a:off x="337799" y="4363485"/>
            <a:ext cx="3429044" cy="227457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1"/>
          <p:cNvSpPr txBox="1">
            <a:spLocks noGrp="1"/>
          </p:cNvSpPr>
          <p:nvPr>
            <p:ph type="body" idx="1"/>
          </p:nvPr>
        </p:nvSpPr>
        <p:spPr>
          <a:xfrm>
            <a:off x="4716016" y="1268760"/>
            <a:ext cx="3970784" cy="547260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pt-BR" b="1">
                <a:solidFill>
                  <a:schemeClr val="accent1"/>
                </a:solidFill>
              </a:rPr>
              <a:t>RISCO</a:t>
            </a:r>
            <a:r>
              <a:rPr lang="pt-BR" b="1">
                <a:solidFill>
                  <a:srgbClr val="FF0000"/>
                </a:solidFill>
              </a:rPr>
              <a:t> </a:t>
            </a:r>
            <a:r>
              <a:rPr lang="pt-BR"/>
              <a:t>DE INTEGRIDADE DA </a:t>
            </a:r>
            <a:r>
              <a:rPr lang="pt-BR" b="1"/>
              <a:t>PELE</a:t>
            </a:r>
            <a:r>
              <a:rPr lang="pt-BR"/>
              <a:t> PREJUDICADA</a:t>
            </a:r>
            <a:endParaRPr/>
          </a:p>
          <a:p>
            <a:pPr marL="342900" lvl="0" indent="-342900" algn="l" rtl="0">
              <a:spcBef>
                <a:spcPts val="1000"/>
              </a:spcBef>
              <a:spcAft>
                <a:spcPts val="0"/>
              </a:spcAft>
              <a:buSzPts val="1440"/>
              <a:buChar char="►"/>
            </a:pPr>
            <a:r>
              <a:rPr lang="pt-BR"/>
              <a:t>INTEGRIDADE DA </a:t>
            </a:r>
            <a:r>
              <a:rPr lang="pt-BR" b="1"/>
              <a:t>PELE</a:t>
            </a:r>
            <a:r>
              <a:rPr lang="pt-BR"/>
              <a:t> PREJUDICADA</a:t>
            </a:r>
            <a:endParaRPr/>
          </a:p>
          <a:p>
            <a:pPr marL="342900" lvl="0" indent="-342900" algn="l" rtl="0">
              <a:spcBef>
                <a:spcPts val="1000"/>
              </a:spcBef>
              <a:spcAft>
                <a:spcPts val="0"/>
              </a:spcAft>
              <a:buSzPts val="1440"/>
              <a:buChar char="►"/>
            </a:pPr>
            <a:r>
              <a:rPr lang="pt-BR" b="1">
                <a:solidFill>
                  <a:schemeClr val="accent1"/>
                </a:solidFill>
              </a:rPr>
              <a:t>RISCO</a:t>
            </a:r>
            <a:r>
              <a:rPr lang="pt-BR" b="1">
                <a:solidFill>
                  <a:srgbClr val="FF0000"/>
                </a:solidFill>
              </a:rPr>
              <a:t> </a:t>
            </a:r>
            <a:r>
              <a:rPr lang="pt-BR"/>
              <a:t>DE INTEGRIDADE </a:t>
            </a:r>
            <a:r>
              <a:rPr lang="pt-BR" b="1"/>
              <a:t>TISSULAR </a:t>
            </a:r>
            <a:r>
              <a:rPr lang="pt-BR"/>
              <a:t>PREJUDICADA</a:t>
            </a:r>
            <a:endParaRPr/>
          </a:p>
          <a:p>
            <a:pPr marL="342900" lvl="0" indent="-342900" algn="l" rtl="0">
              <a:spcBef>
                <a:spcPts val="1000"/>
              </a:spcBef>
              <a:spcAft>
                <a:spcPts val="0"/>
              </a:spcAft>
              <a:buSzPts val="1440"/>
              <a:buChar char="►"/>
            </a:pPr>
            <a:r>
              <a:rPr lang="pt-BR"/>
              <a:t>INTEGRIDADE </a:t>
            </a:r>
            <a:r>
              <a:rPr lang="pt-BR" b="1"/>
              <a:t>TISSULAR </a:t>
            </a:r>
            <a:r>
              <a:rPr lang="pt-BR"/>
              <a:t>PREJUDICADA</a:t>
            </a:r>
            <a:endParaRPr/>
          </a:p>
          <a:p>
            <a:pPr marL="342900" lvl="0" indent="-342900" algn="l" rtl="0">
              <a:spcBef>
                <a:spcPts val="1000"/>
              </a:spcBef>
              <a:spcAft>
                <a:spcPts val="0"/>
              </a:spcAft>
              <a:buSzPts val="1440"/>
              <a:buChar char="►"/>
            </a:pPr>
            <a:r>
              <a:rPr lang="pt-BR" b="1">
                <a:solidFill>
                  <a:schemeClr val="accent1"/>
                </a:solidFill>
              </a:rPr>
              <a:t>RISCO</a:t>
            </a:r>
            <a:r>
              <a:rPr lang="pt-BR" b="1">
                <a:solidFill>
                  <a:srgbClr val="FF0000"/>
                </a:solidFill>
              </a:rPr>
              <a:t> </a:t>
            </a:r>
            <a:r>
              <a:rPr lang="pt-BR"/>
              <a:t>DE INTEGRIDADE DA MEMBRANA MUCOSA ORAL PREJUDICADA</a:t>
            </a:r>
            <a:endParaRPr/>
          </a:p>
          <a:p>
            <a:pPr marL="342900" lvl="0" indent="-342900" algn="l" rtl="0">
              <a:spcBef>
                <a:spcPts val="1000"/>
              </a:spcBef>
              <a:spcAft>
                <a:spcPts val="0"/>
              </a:spcAft>
              <a:buSzPts val="1440"/>
              <a:buChar char="►"/>
            </a:pPr>
            <a:r>
              <a:rPr lang="pt-BR"/>
              <a:t>INTEGRIDADE DA MEMBRANA MUCOSA ORAL PREJUDICADA</a:t>
            </a:r>
            <a:endParaRPr/>
          </a:p>
          <a:p>
            <a:pPr marL="342900" lvl="0" indent="-342900" algn="l" rtl="0">
              <a:spcBef>
                <a:spcPts val="1000"/>
              </a:spcBef>
              <a:spcAft>
                <a:spcPts val="0"/>
              </a:spcAft>
              <a:buSzPts val="1440"/>
              <a:buChar char="►"/>
            </a:pPr>
            <a:r>
              <a:rPr lang="pt-BR" b="1">
                <a:solidFill>
                  <a:schemeClr val="accent1"/>
                </a:solidFill>
              </a:rPr>
              <a:t>RISCO</a:t>
            </a:r>
            <a:r>
              <a:rPr lang="pt-BR"/>
              <a:t> DE LESÃO POR PRESSÃO</a:t>
            </a:r>
            <a:endParaRPr/>
          </a:p>
          <a:p>
            <a:pPr marL="342900" lvl="0" indent="-342900" algn="l" rtl="0">
              <a:spcBef>
                <a:spcPts val="1000"/>
              </a:spcBef>
              <a:spcAft>
                <a:spcPts val="0"/>
              </a:spcAft>
              <a:buSzPts val="1440"/>
              <a:buChar char="►"/>
            </a:pPr>
            <a:r>
              <a:rPr lang="pt-BR"/>
              <a:t>LESÃO POR PRESSÃO</a:t>
            </a:r>
            <a:endParaRPr/>
          </a:p>
          <a:p>
            <a:pPr marL="342900" lvl="0" indent="-251459" algn="l" rtl="0">
              <a:spcBef>
                <a:spcPts val="1000"/>
              </a:spcBef>
              <a:spcAft>
                <a:spcPts val="0"/>
              </a:spcAft>
              <a:buSzPts val="1440"/>
              <a:buNone/>
            </a:pPr>
            <a:endParaRPr/>
          </a:p>
        </p:txBody>
      </p:sp>
      <p:pic>
        <p:nvPicPr>
          <p:cNvPr id="240" name="Google Shape;240;p21"/>
          <p:cNvPicPr preferRelativeResize="0"/>
          <p:nvPr/>
        </p:nvPicPr>
        <p:blipFill rotWithShape="1">
          <a:blip r:embed="rId3">
            <a:alphaModFix/>
          </a:blip>
          <a:srcRect/>
          <a:stretch/>
        </p:blipFill>
        <p:spPr>
          <a:xfrm>
            <a:off x="539552" y="1052736"/>
            <a:ext cx="3790950" cy="3672408"/>
          </a:xfrm>
          <a:prstGeom prst="rect">
            <a:avLst/>
          </a:prstGeom>
          <a:noFill/>
          <a:ln>
            <a:noFill/>
          </a:ln>
        </p:spPr>
      </p:pic>
      <p:pic>
        <p:nvPicPr>
          <p:cNvPr id="241" name="Google Shape;241;p21"/>
          <p:cNvPicPr preferRelativeResize="0"/>
          <p:nvPr/>
        </p:nvPicPr>
        <p:blipFill rotWithShape="1">
          <a:blip r:embed="rId4">
            <a:alphaModFix/>
          </a:blip>
          <a:srcRect/>
          <a:stretch/>
        </p:blipFill>
        <p:spPr>
          <a:xfrm>
            <a:off x="539552" y="4797152"/>
            <a:ext cx="3790950" cy="1728192"/>
          </a:xfrm>
          <a:prstGeom prst="rect">
            <a:avLst/>
          </a:prstGeom>
          <a:noFill/>
          <a:ln>
            <a:noFill/>
          </a:ln>
        </p:spPr>
      </p:pic>
      <p:sp>
        <p:nvSpPr>
          <p:cNvPr id="242" name="Google Shape;242;p21"/>
          <p:cNvSpPr txBox="1"/>
          <p:nvPr/>
        </p:nvSpPr>
        <p:spPr>
          <a:xfrm>
            <a:off x="0" y="0"/>
            <a:ext cx="664489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PRINCIPAIS DIAGNÓSTICOS RELACIONADOS À PELE</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2400" b="1">
                <a:solidFill>
                  <a:schemeClr val="dk1"/>
                </a:solidFill>
                <a:latin typeface="Calibri"/>
                <a:ea typeface="Calibri"/>
                <a:cs typeface="Calibri"/>
                <a:sym typeface="Calibri"/>
              </a:rPr>
              <a:t>(NANDA, 2018-2020) </a:t>
            </a:r>
            <a:endParaRPr sz="2400" b="1">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2"/>
          <p:cNvSpPr txBox="1"/>
          <p:nvPr/>
        </p:nvSpPr>
        <p:spPr>
          <a:xfrm>
            <a:off x="2051720" y="4782098"/>
            <a:ext cx="5036588" cy="1938992"/>
          </a:xfrm>
          <a:prstGeom prst="rect">
            <a:avLst/>
          </a:prstGeom>
          <a:solidFill>
            <a:srgbClr val="FFF4CD"/>
          </a:solidFill>
          <a:ln w="762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Arial"/>
              <a:buNone/>
            </a:pPr>
            <a:r>
              <a:rPr lang="pt-BR" sz="2000" b="1">
                <a:solidFill>
                  <a:schemeClr val="dk1"/>
                </a:solidFill>
                <a:latin typeface="Arial"/>
                <a:ea typeface="Arial"/>
                <a:cs typeface="Arial"/>
                <a:sym typeface="Arial"/>
              </a:rPr>
              <a:t>RDC 36 (ANVISA/BRASIL) 25-07-13 institui ações para a segurança do paciente em serviços de saúde e dentre as estratégias e ações de gestão de risco, encontra-se a </a:t>
            </a:r>
            <a:r>
              <a:rPr lang="pt-BR" sz="2000" b="0">
                <a:solidFill>
                  <a:schemeClr val="dk1"/>
                </a:solidFill>
                <a:latin typeface="Arial"/>
                <a:ea typeface="Arial"/>
                <a:cs typeface="Arial"/>
                <a:sym typeface="Arial"/>
              </a:rPr>
              <a:t>prevenção de lesão por pressão</a:t>
            </a:r>
            <a:r>
              <a:rPr lang="pt-BR" sz="2000" b="1">
                <a:solidFill>
                  <a:schemeClr val="dk1"/>
                </a:solidFill>
                <a:latin typeface="Arial"/>
                <a:ea typeface="Arial"/>
                <a:cs typeface="Arial"/>
                <a:sym typeface="Arial"/>
              </a:rPr>
              <a:t> (Seção II- Art. 8-XII).</a:t>
            </a:r>
            <a:endParaRPr/>
          </a:p>
        </p:txBody>
      </p:sp>
      <p:pic>
        <p:nvPicPr>
          <p:cNvPr id="249" name="Google Shape;249;p22" descr="ANd9GcQy1RCWz-4yPR1tU61uQTEtGkbTUVRaBORJQQC67meCjvDwNsU"/>
          <p:cNvPicPr preferRelativeResize="0"/>
          <p:nvPr/>
        </p:nvPicPr>
        <p:blipFill rotWithShape="1">
          <a:blip r:embed="rId3">
            <a:alphaModFix/>
          </a:blip>
          <a:srcRect/>
          <a:stretch/>
        </p:blipFill>
        <p:spPr>
          <a:xfrm>
            <a:off x="76190" y="5751064"/>
            <a:ext cx="1979502" cy="990304"/>
          </a:xfrm>
          <a:prstGeom prst="rect">
            <a:avLst/>
          </a:prstGeom>
          <a:noFill/>
          <a:ln>
            <a:noFill/>
          </a:ln>
        </p:spPr>
      </p:pic>
      <p:pic>
        <p:nvPicPr>
          <p:cNvPr id="250" name="Google Shape;250;p22" descr="ANd9GcT--ycieDoVSOb5ILCTnHXA0B9Zc1OJ2IIsQC8McAJ1WdoO4VnsFQ"/>
          <p:cNvPicPr preferRelativeResize="0"/>
          <p:nvPr/>
        </p:nvPicPr>
        <p:blipFill rotWithShape="1">
          <a:blip r:embed="rId4">
            <a:alphaModFix/>
          </a:blip>
          <a:srcRect/>
          <a:stretch/>
        </p:blipFill>
        <p:spPr>
          <a:xfrm>
            <a:off x="7088308" y="4760616"/>
            <a:ext cx="2020196" cy="1980752"/>
          </a:xfrm>
          <a:prstGeom prst="rect">
            <a:avLst/>
          </a:prstGeom>
          <a:noFill/>
          <a:ln>
            <a:noFill/>
          </a:ln>
        </p:spPr>
      </p:pic>
      <p:sp>
        <p:nvSpPr>
          <p:cNvPr id="251" name="Google Shape;251;p22"/>
          <p:cNvSpPr txBox="1"/>
          <p:nvPr/>
        </p:nvSpPr>
        <p:spPr>
          <a:xfrm>
            <a:off x="37263" y="0"/>
            <a:ext cx="699941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LP: INDICADOR DE QUALIDADE</a:t>
            </a:r>
            <a:r>
              <a:rPr lang="pt-BR"/>
              <a:t> </a:t>
            </a:r>
            <a:r>
              <a:rPr lang="pt-BR" sz="2400" b="1">
                <a:solidFill>
                  <a:schemeClr val="dk1"/>
                </a:solidFill>
                <a:latin typeface="Calibri"/>
                <a:ea typeface="Calibri"/>
                <a:cs typeface="Calibri"/>
                <a:sym typeface="Calibri"/>
              </a:rPr>
              <a:t>ASSISTENCIAL E SEGURANÇA DO PACIENTE X COVID-19</a:t>
            </a:r>
            <a:endParaRPr sz="2400" b="1">
              <a:solidFill>
                <a:schemeClr val="dk1"/>
              </a:solidFill>
              <a:latin typeface="Calibri"/>
              <a:ea typeface="Calibri"/>
              <a:cs typeface="Calibri"/>
              <a:sym typeface="Calibri"/>
            </a:endParaRPr>
          </a:p>
        </p:txBody>
      </p:sp>
      <p:sp>
        <p:nvSpPr>
          <p:cNvPr id="252" name="Google Shape;252;p22"/>
          <p:cNvSpPr txBox="1"/>
          <p:nvPr/>
        </p:nvSpPr>
        <p:spPr>
          <a:xfrm>
            <a:off x="37263" y="764704"/>
            <a:ext cx="9106737" cy="42165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800" b="0">
                <a:solidFill>
                  <a:schemeClr val="dk1"/>
                </a:solidFill>
                <a:latin typeface="Calibri"/>
                <a:ea typeface="Calibri"/>
                <a:cs typeface="Calibri"/>
                <a:sym typeface="Calibri"/>
              </a:rPr>
              <a:t>A pandemia da COVID-19 determinou medidas sem evidências científicas significativas, de profissionais de saúde no mundo, tendo em vista lacunas na fisiopatologia, tratamento e em especial a prevenção. </a:t>
            </a:r>
            <a:endParaRPr/>
          </a:p>
          <a:p>
            <a:pPr marL="0" marR="0" lvl="0" indent="0" algn="just" rtl="0">
              <a:spcBef>
                <a:spcPts val="0"/>
              </a:spcBef>
              <a:spcAft>
                <a:spcPts val="0"/>
              </a:spcAft>
              <a:buNone/>
            </a:pPr>
            <a:endParaRPr sz="18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1800" b="0">
                <a:solidFill>
                  <a:schemeClr val="dk1"/>
                </a:solidFill>
                <a:latin typeface="Calibri"/>
                <a:ea typeface="Calibri"/>
                <a:cs typeface="Calibri"/>
                <a:sym typeface="Calibri"/>
              </a:rPr>
              <a:t>Tal situação gerou preocupação na equipe de saúde, que experimentaram sofrimento moral e problemas emocionais. O combate à uma doença desconhecida, com poucas informações, suprimentos escassos e profissionais de saúde inadequadamente treinados afetou inevitavelmente e compreensivelmente a capacidade de prevenir lesões de pele. </a:t>
            </a:r>
            <a:endParaRPr/>
          </a:p>
          <a:p>
            <a:pPr marL="0" marR="0" lvl="0" indent="0" algn="just" rtl="0">
              <a:spcBef>
                <a:spcPts val="0"/>
              </a:spcBef>
              <a:spcAft>
                <a:spcPts val="0"/>
              </a:spcAft>
              <a:buNone/>
            </a:pPr>
            <a:endParaRPr sz="18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1800" b="0">
                <a:solidFill>
                  <a:schemeClr val="dk1"/>
                </a:solidFill>
                <a:latin typeface="Calibri"/>
                <a:ea typeface="Calibri"/>
                <a:cs typeface="Calibri"/>
                <a:sym typeface="Calibri"/>
              </a:rPr>
              <a:t>É dever do enfermeiro, realizar prática assistencial baseada em evidências científicas, entretanto depende de uma estrutura de saúde, que subsidiem recursos materiais e humanos adequados para a realização dos processos de trabalho.</a:t>
            </a:r>
            <a:endParaRPr/>
          </a:p>
          <a:p>
            <a:pPr marL="0" marR="0" lvl="0" indent="0" algn="just" rtl="0">
              <a:spcBef>
                <a:spcPts val="0"/>
              </a:spcBef>
              <a:spcAft>
                <a:spcPts val="0"/>
              </a:spcAft>
              <a:buNone/>
            </a:pPr>
            <a:r>
              <a:rPr lang="pt-BR" sz="1800" b="1">
                <a:solidFill>
                  <a:schemeClr val="dk1"/>
                </a:solidFill>
                <a:latin typeface="Calibri"/>
                <a:ea typeface="Calibri"/>
                <a:cs typeface="Calibri"/>
                <a:sym typeface="Calibri"/>
              </a:rPr>
              <a:t>LP enquanto indicador em saúde, depende de estrutura,  de recursos para que sua prevenção seja efetiva.</a:t>
            </a:r>
            <a:endParaRPr sz="1800" b="1">
              <a:solidFill>
                <a:schemeClr val="dk1"/>
              </a:solidFill>
              <a:latin typeface="Calibri"/>
              <a:ea typeface="Calibri"/>
              <a:cs typeface="Calibri"/>
              <a:sym typeface="Calibri"/>
            </a:endParaRPr>
          </a:p>
          <a:p>
            <a:pPr marL="0" marR="0" lvl="0" indent="0" algn="just" rtl="0">
              <a:spcBef>
                <a:spcPts val="0"/>
              </a:spcBef>
              <a:spcAft>
                <a:spcPts val="0"/>
              </a:spcAft>
              <a:buNone/>
            </a:pPr>
            <a:endParaRPr sz="1600" b="1">
              <a:solidFill>
                <a:schemeClr val="lt1"/>
              </a:solidFill>
              <a:latin typeface="Calibri"/>
              <a:ea typeface="Calibri"/>
              <a:cs typeface="Calibri"/>
              <a:sym typeface="Calibri"/>
            </a:endParaRPr>
          </a:p>
        </p:txBody>
      </p:sp>
      <p:pic>
        <p:nvPicPr>
          <p:cNvPr id="253" name="Google Shape;253;p22"/>
          <p:cNvPicPr preferRelativeResize="0"/>
          <p:nvPr/>
        </p:nvPicPr>
        <p:blipFill rotWithShape="1">
          <a:blip r:embed="rId5">
            <a:alphaModFix/>
          </a:blip>
          <a:srcRect/>
          <a:stretch/>
        </p:blipFill>
        <p:spPr>
          <a:xfrm>
            <a:off x="76190" y="4760616"/>
            <a:ext cx="1979502" cy="9904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3"/>
          <p:cNvSpPr txBox="1"/>
          <p:nvPr/>
        </p:nvSpPr>
        <p:spPr>
          <a:xfrm>
            <a:off x="0" y="0"/>
            <a:ext cx="550407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LP X ESTADIAMENTO (NPUAP, 2016)</a:t>
            </a:r>
            <a:endParaRPr sz="2400" b="1" dirty="0">
              <a:solidFill>
                <a:schemeClr val="dk1"/>
              </a:solidFill>
              <a:latin typeface="Calibri"/>
              <a:ea typeface="Calibri"/>
              <a:cs typeface="Calibri"/>
              <a:sym typeface="Calibri"/>
            </a:endParaRPr>
          </a:p>
        </p:txBody>
      </p:sp>
      <p:pic>
        <p:nvPicPr>
          <p:cNvPr id="259" name="Google Shape;259;p23"/>
          <p:cNvPicPr preferRelativeResize="0"/>
          <p:nvPr/>
        </p:nvPicPr>
        <p:blipFill rotWithShape="1">
          <a:blip r:embed="rId3">
            <a:alphaModFix/>
          </a:blip>
          <a:srcRect/>
          <a:stretch/>
        </p:blipFill>
        <p:spPr>
          <a:xfrm>
            <a:off x="107504" y="980728"/>
            <a:ext cx="8928992" cy="2439395"/>
          </a:xfrm>
          <a:prstGeom prst="rect">
            <a:avLst/>
          </a:prstGeom>
          <a:noFill/>
          <a:ln>
            <a:noFill/>
          </a:ln>
        </p:spPr>
      </p:pic>
      <p:sp>
        <p:nvSpPr>
          <p:cNvPr id="260" name="Google Shape;260;p23"/>
          <p:cNvSpPr txBox="1"/>
          <p:nvPr/>
        </p:nvSpPr>
        <p:spPr>
          <a:xfrm>
            <a:off x="107504" y="3420123"/>
            <a:ext cx="9014519"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b="1">
                <a:solidFill>
                  <a:schemeClr val="dk1"/>
                </a:solidFill>
                <a:latin typeface="Calibri"/>
                <a:ea typeface="Calibri"/>
                <a:cs typeface="Calibri"/>
                <a:sym typeface="Calibri"/>
              </a:rPr>
              <a:t>REVISÃO DO SISTEMA DE CLASSIFICAÇÃO DE LP:</a:t>
            </a:r>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-Substituição do termo úlcera por lesão por pressão</a:t>
            </a:r>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-O estadiamento de algarismos arábicos passou para romanos (ex: estágio 1)</a:t>
            </a:r>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-A definição de LP deve estar relacionada ao aparecimento da lesão em uma</a:t>
            </a:r>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proeminência óssea ou sob um dispositivo médico. </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-A definição revisada de lesão por pressão estágio 2 esclarecer diferença entre danos</a:t>
            </a:r>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na pele associados à umidade e lesões causadas por pressão e/ou cisalhamento. </a:t>
            </a:r>
            <a:endParaRPr sz="20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2000" b="0">
                <a:solidFill>
                  <a:schemeClr val="dk1"/>
                </a:solidFill>
                <a:latin typeface="Calibri"/>
                <a:ea typeface="Calibri"/>
                <a:cs typeface="Calibri"/>
                <a:sym typeface="Calibri"/>
              </a:rPr>
              <a:t>-O termo suspeito foi removido de lesão por pressão de tecidos profundos  -</a:t>
            </a:r>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tissular profundo</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-Cada estadiamento descreve a extensão da perda de tecido e características </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r>
              <a:rPr lang="pt-BR" sz="2000" b="0">
                <a:solidFill>
                  <a:schemeClr val="dk1"/>
                </a:solidFill>
                <a:latin typeface="Calibri"/>
                <a:ea typeface="Calibri"/>
                <a:cs typeface="Calibri"/>
                <a:sym typeface="Calibri"/>
              </a:rPr>
              <a:t>anatômicas </a:t>
            </a:r>
            <a:endParaRPr sz="2000" b="0">
              <a:solidFill>
                <a:schemeClr val="dk1"/>
              </a:solidFill>
              <a:latin typeface="Calibri"/>
              <a:ea typeface="Calibri"/>
              <a:cs typeface="Calibri"/>
              <a:sym typeface="Calibri"/>
            </a:endParaRPr>
          </a:p>
          <a:p>
            <a:pPr marL="0" marR="0" lvl="0" indent="0" algn="l" rtl="0">
              <a:spcBef>
                <a:spcPts val="0"/>
              </a:spcBef>
              <a:spcAft>
                <a:spcPts val="0"/>
              </a:spcAft>
              <a:buNone/>
            </a:pPr>
            <a:endParaRPr sz="2000" b="0">
              <a:solidFill>
                <a:schemeClr val="dk1"/>
              </a:solidFill>
              <a:latin typeface="Calibri"/>
              <a:ea typeface="Calibri"/>
              <a:cs typeface="Calibri"/>
              <a:sym typeface="Calibri"/>
            </a:endParaRPr>
          </a:p>
        </p:txBody>
      </p:sp>
      <p:pic>
        <p:nvPicPr>
          <p:cNvPr id="261" name="Google Shape;261;p23"/>
          <p:cNvPicPr preferRelativeResize="0"/>
          <p:nvPr/>
        </p:nvPicPr>
        <p:blipFill rotWithShape="1">
          <a:blip r:embed="rId4">
            <a:alphaModFix/>
          </a:blip>
          <a:srcRect/>
          <a:stretch/>
        </p:blipFill>
        <p:spPr>
          <a:xfrm>
            <a:off x="5611575" y="2824810"/>
            <a:ext cx="3280905" cy="1190625"/>
          </a:xfrm>
          <a:prstGeom prst="rect">
            <a:avLst/>
          </a:prstGeom>
          <a:noFill/>
          <a:ln>
            <a:noFill/>
          </a:ln>
        </p:spPr>
      </p:pic>
      <p:sp>
        <p:nvSpPr>
          <p:cNvPr id="262" name="Google Shape;262;p23"/>
          <p:cNvSpPr txBox="1"/>
          <p:nvPr/>
        </p:nvSpPr>
        <p:spPr>
          <a:xfrm>
            <a:off x="5611575" y="3799991"/>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4"/>
          <p:cNvPicPr preferRelativeResize="0"/>
          <p:nvPr/>
        </p:nvPicPr>
        <p:blipFill rotWithShape="1">
          <a:blip r:embed="rId3">
            <a:alphaModFix/>
          </a:blip>
          <a:srcRect/>
          <a:stretch/>
        </p:blipFill>
        <p:spPr>
          <a:xfrm>
            <a:off x="107504" y="908720"/>
            <a:ext cx="6696744" cy="5760640"/>
          </a:xfrm>
          <a:prstGeom prst="rect">
            <a:avLst/>
          </a:prstGeom>
          <a:noFill/>
          <a:ln>
            <a:noFill/>
          </a:ln>
        </p:spPr>
      </p:pic>
      <p:sp>
        <p:nvSpPr>
          <p:cNvPr id="268" name="Google Shape;268;p24"/>
          <p:cNvSpPr txBox="1"/>
          <p:nvPr/>
        </p:nvSpPr>
        <p:spPr>
          <a:xfrm>
            <a:off x="107504" y="231031"/>
            <a:ext cx="60873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ESTÁGIO 1 (injúria de pressão em pele íntegra)</a:t>
            </a:r>
            <a:endParaRPr sz="2400" b="1">
              <a:solidFill>
                <a:schemeClr val="dk1"/>
              </a:solidFill>
              <a:latin typeface="Calibri"/>
              <a:ea typeface="Calibri"/>
              <a:cs typeface="Calibri"/>
              <a:sym typeface="Calibri"/>
            </a:endParaRPr>
          </a:p>
        </p:txBody>
      </p:sp>
      <p:pic>
        <p:nvPicPr>
          <p:cNvPr id="269" name="Google Shape;269;p24"/>
          <p:cNvPicPr preferRelativeResize="0"/>
          <p:nvPr/>
        </p:nvPicPr>
        <p:blipFill rotWithShape="1">
          <a:blip r:embed="rId4">
            <a:alphaModFix/>
          </a:blip>
          <a:srcRect/>
          <a:stretch/>
        </p:blipFill>
        <p:spPr>
          <a:xfrm>
            <a:off x="6804248" y="908720"/>
            <a:ext cx="2232248" cy="3240360"/>
          </a:xfrm>
          <a:prstGeom prst="rect">
            <a:avLst/>
          </a:prstGeom>
          <a:noFill/>
          <a:ln>
            <a:noFill/>
          </a:ln>
        </p:spPr>
      </p:pic>
      <p:pic>
        <p:nvPicPr>
          <p:cNvPr id="270" name="Google Shape;270;p24"/>
          <p:cNvPicPr preferRelativeResize="0"/>
          <p:nvPr/>
        </p:nvPicPr>
        <p:blipFill rotWithShape="1">
          <a:blip r:embed="rId5">
            <a:alphaModFix/>
          </a:blip>
          <a:srcRect/>
          <a:stretch/>
        </p:blipFill>
        <p:spPr>
          <a:xfrm>
            <a:off x="6816956" y="4149080"/>
            <a:ext cx="2219539" cy="2505005"/>
          </a:xfrm>
          <a:prstGeom prst="rect">
            <a:avLst/>
          </a:prstGeom>
          <a:noFill/>
          <a:ln>
            <a:noFill/>
          </a:ln>
        </p:spPr>
      </p:pic>
      <p:sp>
        <p:nvSpPr>
          <p:cNvPr id="271" name="Google Shape;271;p24"/>
          <p:cNvSpPr txBox="1"/>
          <p:nvPr/>
        </p:nvSpPr>
        <p:spPr>
          <a:xfrm>
            <a:off x="6948264" y="3789040"/>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
        <p:nvSpPr>
          <p:cNvPr id="272" name="Google Shape;272;p24"/>
          <p:cNvSpPr txBox="1"/>
          <p:nvPr/>
        </p:nvSpPr>
        <p:spPr>
          <a:xfrm>
            <a:off x="6948264" y="6309320"/>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5"/>
          <p:cNvSpPr txBox="1">
            <a:spLocks noGrp="1"/>
          </p:cNvSpPr>
          <p:nvPr>
            <p:ph type="title"/>
          </p:nvPr>
        </p:nvSpPr>
        <p:spPr>
          <a:xfrm>
            <a:off x="3299" y="7151"/>
            <a:ext cx="8229600" cy="9080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sz="2200" b="1">
                <a:solidFill>
                  <a:schemeClr val="dk1"/>
                </a:solidFill>
                <a:latin typeface="Calibri"/>
                <a:ea typeface="Calibri"/>
                <a:cs typeface="Calibri"/>
                <a:sym typeface="Calibri"/>
              </a:rPr>
              <a:t>PELE ESCURA </a:t>
            </a:r>
            <a:r>
              <a:rPr lang="pt-BR" sz="2200">
                <a:solidFill>
                  <a:schemeClr val="dk1"/>
                </a:solidFill>
                <a:latin typeface="Calibri"/>
                <a:ea typeface="Calibri"/>
                <a:cs typeface="Calibri"/>
                <a:sym typeface="Calibri"/>
              </a:rPr>
              <a:t>- </a:t>
            </a:r>
            <a:r>
              <a:rPr lang="pt-BR" sz="2200" b="1">
                <a:solidFill>
                  <a:schemeClr val="dk1"/>
                </a:solidFill>
                <a:latin typeface="Calibri"/>
                <a:ea typeface="Calibri"/>
                <a:cs typeface="Calibri"/>
                <a:sym typeface="Calibri"/>
              </a:rPr>
              <a:t>DIFICULDADE NO DIAGNÓSTICO</a:t>
            </a:r>
            <a:endParaRPr sz="2200" b="1">
              <a:solidFill>
                <a:schemeClr val="dk1"/>
              </a:solidFill>
              <a:latin typeface="Calibri"/>
              <a:ea typeface="Calibri"/>
              <a:cs typeface="Calibri"/>
              <a:sym typeface="Calibri"/>
            </a:endParaRPr>
          </a:p>
          <a:p>
            <a:pPr marL="0" lvl="0" indent="0" algn="l" rtl="0">
              <a:spcBef>
                <a:spcPts val="0"/>
              </a:spcBef>
              <a:spcAft>
                <a:spcPts val="0"/>
              </a:spcAft>
              <a:buNone/>
            </a:pPr>
            <a:r>
              <a:rPr lang="pt-BR" sz="2200" b="1">
                <a:solidFill>
                  <a:schemeClr val="dk1"/>
                </a:solidFill>
                <a:latin typeface="Calibri"/>
                <a:ea typeface="Calibri"/>
                <a:cs typeface="Calibri"/>
                <a:sym typeface="Calibri"/>
              </a:rPr>
              <a:t> PRECOCE </a:t>
            </a:r>
            <a:r>
              <a:rPr lang="pt-BR" sz="2200">
                <a:solidFill>
                  <a:schemeClr val="dk1"/>
                </a:solidFill>
                <a:latin typeface="Calibri"/>
                <a:ea typeface="Calibri"/>
                <a:cs typeface="Calibri"/>
                <a:sym typeface="Calibri"/>
              </a:rPr>
              <a:t>(</a:t>
            </a:r>
            <a:r>
              <a:rPr lang="pt-BR" sz="2200" b="1">
                <a:solidFill>
                  <a:schemeClr val="dk1"/>
                </a:solidFill>
                <a:latin typeface="Calibri"/>
                <a:ea typeface="Calibri"/>
                <a:cs typeface="Calibri"/>
                <a:sym typeface="Calibri"/>
              </a:rPr>
              <a:t>injúria por pressão - estágio 1</a:t>
            </a:r>
            <a:r>
              <a:rPr lang="pt-BR" sz="2200">
                <a:solidFill>
                  <a:schemeClr val="dk1"/>
                </a:solidFill>
                <a:latin typeface="Calibri"/>
                <a:ea typeface="Calibri"/>
                <a:cs typeface="Calibri"/>
                <a:sym typeface="Calibri"/>
              </a:rPr>
              <a:t>)</a:t>
            </a:r>
            <a:endParaRPr sz="2200" b="1">
              <a:solidFill>
                <a:schemeClr val="dk1"/>
              </a:solidFill>
              <a:latin typeface="Calibri"/>
              <a:ea typeface="Calibri"/>
              <a:cs typeface="Calibri"/>
              <a:sym typeface="Calibri"/>
            </a:endParaRPr>
          </a:p>
        </p:txBody>
      </p:sp>
      <p:sp>
        <p:nvSpPr>
          <p:cNvPr id="278" name="Google Shape;278;p25"/>
          <p:cNvSpPr txBox="1">
            <a:spLocks noGrp="1"/>
          </p:cNvSpPr>
          <p:nvPr>
            <p:ph type="body" idx="1"/>
          </p:nvPr>
        </p:nvSpPr>
        <p:spPr>
          <a:xfrm>
            <a:off x="0" y="1196752"/>
            <a:ext cx="9144000" cy="4318546"/>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342900" lvl="0" indent="-342900" algn="just" rtl="0">
              <a:spcBef>
                <a:spcPts val="0"/>
              </a:spcBef>
              <a:spcAft>
                <a:spcPts val="0"/>
              </a:spcAft>
              <a:buSzPts val="1920"/>
              <a:buFont typeface="Noto Sans Symbols"/>
              <a:buNone/>
            </a:pPr>
            <a:r>
              <a:rPr lang="pt-BR" sz="2400">
                <a:solidFill>
                  <a:schemeClr val="dk1"/>
                </a:solidFill>
                <a:latin typeface="Calibri"/>
                <a:ea typeface="Calibri"/>
                <a:cs typeface="Calibri"/>
                <a:sym typeface="Calibri"/>
              </a:rPr>
              <a:t>	</a:t>
            </a:r>
            <a:r>
              <a:rPr lang="pt-BR" sz="2400" b="1">
                <a:solidFill>
                  <a:schemeClr val="dk1"/>
                </a:solidFill>
                <a:latin typeface="Calibri"/>
                <a:ea typeface="Calibri"/>
                <a:cs typeface="Calibri"/>
                <a:sym typeface="Calibri"/>
              </a:rPr>
              <a:t>Avaliar no exame físico</a:t>
            </a:r>
            <a:r>
              <a:rPr lang="pt-BR" sz="2400">
                <a:solidFill>
                  <a:schemeClr val="dk1"/>
                </a:solidFill>
                <a:latin typeface="Calibri"/>
                <a:ea typeface="Calibri"/>
                <a:cs typeface="Calibri"/>
                <a:sym typeface="Calibri"/>
              </a:rPr>
              <a:t>: </a:t>
            </a:r>
            <a:r>
              <a:rPr lang="pt-BR" sz="2400">
                <a:latin typeface="Calibri"/>
                <a:ea typeface="Calibri"/>
                <a:cs typeface="Calibri"/>
                <a:sym typeface="Calibri"/>
              </a:rPr>
              <a:t>alterações de temperatura da pele e espessamento da pele.</a:t>
            </a:r>
            <a:endParaRPr/>
          </a:p>
          <a:p>
            <a:pPr marL="342900" lvl="0" indent="-342900" algn="just" rtl="0">
              <a:spcBef>
                <a:spcPts val="1000"/>
              </a:spcBef>
              <a:spcAft>
                <a:spcPts val="0"/>
              </a:spcAft>
              <a:buSzPts val="1920"/>
              <a:buFont typeface="Noto Sans Symbols"/>
              <a:buNone/>
            </a:pPr>
            <a:r>
              <a:rPr lang="pt-BR" sz="2400" b="1">
                <a:solidFill>
                  <a:schemeClr val="dk1"/>
                </a:solidFill>
                <a:latin typeface="Calibri"/>
                <a:ea typeface="Calibri"/>
                <a:cs typeface="Calibri"/>
                <a:sym typeface="Calibri"/>
              </a:rPr>
              <a:t>	Avaliar através da anamnese se possível: </a:t>
            </a:r>
            <a:r>
              <a:rPr lang="pt-BR" sz="2400">
                <a:solidFill>
                  <a:schemeClr val="dk1"/>
                </a:solidFill>
                <a:latin typeface="Calibri"/>
                <a:ea typeface="Calibri"/>
                <a:cs typeface="Calibri"/>
                <a:sym typeface="Calibri"/>
              </a:rPr>
              <a:t>desconforto na área acometida, com sintomas de resfriamento ou aquecimento da pele </a:t>
            </a:r>
            <a:endParaRPr sz="2400">
              <a:latin typeface="Calibri"/>
              <a:ea typeface="Calibri"/>
              <a:cs typeface="Calibri"/>
              <a:sym typeface="Calibri"/>
            </a:endParaRPr>
          </a:p>
        </p:txBody>
      </p:sp>
      <p:pic>
        <p:nvPicPr>
          <p:cNvPr id="279" name="Google Shape;279;p25" descr="th10b"/>
          <p:cNvPicPr preferRelativeResize="0"/>
          <p:nvPr/>
        </p:nvPicPr>
        <p:blipFill rotWithShape="1">
          <a:blip r:embed="rId3">
            <a:alphaModFix/>
          </a:blip>
          <a:srcRect/>
          <a:stretch/>
        </p:blipFill>
        <p:spPr>
          <a:xfrm>
            <a:off x="323528" y="3140969"/>
            <a:ext cx="3744912" cy="3456384"/>
          </a:xfrm>
          <a:prstGeom prst="rect">
            <a:avLst/>
          </a:prstGeom>
          <a:noFill/>
          <a:ln>
            <a:noFill/>
          </a:ln>
        </p:spPr>
      </p:pic>
      <p:pic>
        <p:nvPicPr>
          <p:cNvPr id="280" name="Google Shape;280;p25" descr="th10a"/>
          <p:cNvPicPr preferRelativeResize="0"/>
          <p:nvPr/>
        </p:nvPicPr>
        <p:blipFill rotWithShape="1">
          <a:blip r:embed="rId4">
            <a:alphaModFix/>
          </a:blip>
          <a:srcRect/>
          <a:stretch/>
        </p:blipFill>
        <p:spPr>
          <a:xfrm>
            <a:off x="4356100" y="3140968"/>
            <a:ext cx="4537075" cy="34563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26"/>
          <p:cNvPicPr preferRelativeResize="0"/>
          <p:nvPr/>
        </p:nvPicPr>
        <p:blipFill rotWithShape="1">
          <a:blip r:embed="rId3">
            <a:alphaModFix/>
          </a:blip>
          <a:srcRect/>
          <a:stretch/>
        </p:blipFill>
        <p:spPr>
          <a:xfrm>
            <a:off x="174565" y="980728"/>
            <a:ext cx="6269644" cy="5622032"/>
          </a:xfrm>
          <a:prstGeom prst="rect">
            <a:avLst/>
          </a:prstGeom>
          <a:noFill/>
          <a:ln>
            <a:noFill/>
          </a:ln>
        </p:spPr>
      </p:pic>
      <p:sp>
        <p:nvSpPr>
          <p:cNvPr id="286" name="Google Shape;286;p26"/>
          <p:cNvSpPr txBox="1"/>
          <p:nvPr/>
        </p:nvSpPr>
        <p:spPr>
          <a:xfrm>
            <a:off x="25602" y="67271"/>
            <a:ext cx="698477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ESTÁGIO 2 (injúria parcial da pele com exposição da derme)</a:t>
            </a:r>
            <a:endParaRPr sz="2200" b="1">
              <a:solidFill>
                <a:schemeClr val="dk1"/>
              </a:solidFill>
              <a:latin typeface="Calibri"/>
              <a:ea typeface="Calibri"/>
              <a:cs typeface="Calibri"/>
              <a:sym typeface="Calibri"/>
            </a:endParaRPr>
          </a:p>
        </p:txBody>
      </p:sp>
      <p:pic>
        <p:nvPicPr>
          <p:cNvPr id="287" name="Google Shape;287;p26"/>
          <p:cNvPicPr preferRelativeResize="0"/>
          <p:nvPr/>
        </p:nvPicPr>
        <p:blipFill rotWithShape="1">
          <a:blip r:embed="rId4">
            <a:alphaModFix/>
          </a:blip>
          <a:srcRect/>
          <a:stretch/>
        </p:blipFill>
        <p:spPr>
          <a:xfrm>
            <a:off x="6441876" y="980728"/>
            <a:ext cx="2594620" cy="1944216"/>
          </a:xfrm>
          <a:prstGeom prst="rect">
            <a:avLst/>
          </a:prstGeom>
          <a:noFill/>
          <a:ln>
            <a:noFill/>
          </a:ln>
        </p:spPr>
      </p:pic>
      <p:pic>
        <p:nvPicPr>
          <p:cNvPr id="288" name="Google Shape;288;p26"/>
          <p:cNvPicPr preferRelativeResize="0"/>
          <p:nvPr/>
        </p:nvPicPr>
        <p:blipFill rotWithShape="1">
          <a:blip r:embed="rId5">
            <a:alphaModFix/>
          </a:blip>
          <a:srcRect/>
          <a:stretch/>
        </p:blipFill>
        <p:spPr>
          <a:xfrm>
            <a:off x="6433299" y="4761128"/>
            <a:ext cx="2592287" cy="1628775"/>
          </a:xfrm>
          <a:prstGeom prst="rect">
            <a:avLst/>
          </a:prstGeom>
          <a:noFill/>
          <a:ln>
            <a:noFill/>
          </a:ln>
        </p:spPr>
      </p:pic>
      <p:pic>
        <p:nvPicPr>
          <p:cNvPr id="289" name="Google Shape;289;p26" descr="estagio2"/>
          <p:cNvPicPr preferRelativeResize="0"/>
          <p:nvPr/>
        </p:nvPicPr>
        <p:blipFill rotWithShape="1">
          <a:blip r:embed="rId6">
            <a:alphaModFix/>
          </a:blip>
          <a:srcRect/>
          <a:stretch/>
        </p:blipFill>
        <p:spPr>
          <a:xfrm>
            <a:off x="6433299" y="2924944"/>
            <a:ext cx="2603195" cy="1836184"/>
          </a:xfrm>
          <a:prstGeom prst="rect">
            <a:avLst/>
          </a:prstGeom>
          <a:noFill/>
          <a:ln>
            <a:noFill/>
          </a:ln>
        </p:spPr>
      </p:pic>
      <p:sp>
        <p:nvSpPr>
          <p:cNvPr id="290" name="Google Shape;290;p26"/>
          <p:cNvSpPr txBox="1"/>
          <p:nvPr/>
        </p:nvSpPr>
        <p:spPr>
          <a:xfrm>
            <a:off x="6454403" y="2925858"/>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
        <p:nvSpPr>
          <p:cNvPr id="291" name="Google Shape;291;p26"/>
          <p:cNvSpPr txBox="1"/>
          <p:nvPr/>
        </p:nvSpPr>
        <p:spPr>
          <a:xfrm>
            <a:off x="6474132" y="2709500"/>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
        <p:nvSpPr>
          <p:cNvPr id="292" name="Google Shape;292;p26"/>
          <p:cNvSpPr txBox="1"/>
          <p:nvPr/>
        </p:nvSpPr>
        <p:spPr>
          <a:xfrm>
            <a:off x="6804248" y="4761128"/>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7"/>
          <p:cNvPicPr preferRelativeResize="0"/>
          <p:nvPr/>
        </p:nvPicPr>
        <p:blipFill rotWithShape="1">
          <a:blip r:embed="rId3">
            <a:alphaModFix/>
          </a:blip>
          <a:srcRect/>
          <a:stretch/>
        </p:blipFill>
        <p:spPr>
          <a:xfrm>
            <a:off x="243780" y="980728"/>
            <a:ext cx="5696372" cy="5688631"/>
          </a:xfrm>
          <a:prstGeom prst="rect">
            <a:avLst/>
          </a:prstGeom>
          <a:noFill/>
          <a:ln>
            <a:noFill/>
          </a:ln>
        </p:spPr>
      </p:pic>
      <p:sp>
        <p:nvSpPr>
          <p:cNvPr id="298" name="Google Shape;298;p27"/>
          <p:cNvSpPr/>
          <p:nvPr/>
        </p:nvSpPr>
        <p:spPr>
          <a:xfrm>
            <a:off x="35496" y="17044"/>
            <a:ext cx="90010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ESTÁGIO 3 (injúria com perda total da pele expondo a </a:t>
            </a:r>
            <a:endParaRPr/>
          </a:p>
          <a:p>
            <a:pPr marL="0" marR="0" lvl="0" indent="0" algn="l" rtl="0">
              <a:spcBef>
                <a:spcPts val="0"/>
              </a:spcBef>
              <a:spcAft>
                <a:spcPts val="0"/>
              </a:spcAft>
              <a:buNone/>
            </a:pPr>
            <a:r>
              <a:rPr lang="pt-BR" sz="2200" b="1">
                <a:solidFill>
                  <a:schemeClr val="dk1"/>
                </a:solidFill>
                <a:latin typeface="Calibri"/>
                <a:ea typeface="Calibri"/>
                <a:cs typeface="Calibri"/>
                <a:sym typeface="Calibri"/>
              </a:rPr>
              <a:t>hipoderme, </a:t>
            </a:r>
            <a:r>
              <a:rPr lang="pt-BR" sz="2200" b="1" u="sng">
                <a:solidFill>
                  <a:schemeClr val="dk1"/>
                </a:solidFill>
                <a:latin typeface="Calibri"/>
                <a:ea typeface="Calibri"/>
                <a:cs typeface="Calibri"/>
                <a:sym typeface="Calibri"/>
              </a:rPr>
              <a:t>sem</a:t>
            </a:r>
            <a:r>
              <a:rPr lang="pt-BR" sz="2200" b="1">
                <a:solidFill>
                  <a:schemeClr val="dk1"/>
                </a:solidFill>
                <a:latin typeface="Calibri"/>
                <a:ea typeface="Calibri"/>
                <a:cs typeface="Calibri"/>
                <a:sym typeface="Calibri"/>
              </a:rPr>
              <a:t> expor fáscia, músculo, ligamento, cartilagem e osso)</a:t>
            </a:r>
            <a:endParaRPr sz="2200" b="1">
              <a:solidFill>
                <a:schemeClr val="dk1"/>
              </a:solidFill>
              <a:latin typeface="Calibri"/>
              <a:ea typeface="Calibri"/>
              <a:cs typeface="Calibri"/>
              <a:sym typeface="Calibri"/>
            </a:endParaRPr>
          </a:p>
        </p:txBody>
      </p:sp>
      <p:pic>
        <p:nvPicPr>
          <p:cNvPr id="299" name="Google Shape;299;p27" descr="http://www.rbcp.org.br/imagens/v26n3a10-fig27.jpg"/>
          <p:cNvPicPr preferRelativeResize="0"/>
          <p:nvPr/>
        </p:nvPicPr>
        <p:blipFill rotWithShape="1">
          <a:blip r:embed="rId4">
            <a:alphaModFix/>
          </a:blip>
          <a:srcRect/>
          <a:stretch/>
        </p:blipFill>
        <p:spPr>
          <a:xfrm>
            <a:off x="5868144" y="3861048"/>
            <a:ext cx="3168352" cy="2808311"/>
          </a:xfrm>
          <a:prstGeom prst="rect">
            <a:avLst/>
          </a:prstGeom>
          <a:noFill/>
          <a:ln>
            <a:noFill/>
          </a:ln>
        </p:spPr>
      </p:pic>
      <p:pic>
        <p:nvPicPr>
          <p:cNvPr id="300" name="Google Shape;300;p27"/>
          <p:cNvPicPr preferRelativeResize="0"/>
          <p:nvPr/>
        </p:nvPicPr>
        <p:blipFill rotWithShape="1">
          <a:blip r:embed="rId5">
            <a:alphaModFix/>
          </a:blip>
          <a:srcRect/>
          <a:stretch/>
        </p:blipFill>
        <p:spPr>
          <a:xfrm>
            <a:off x="5940152" y="980728"/>
            <a:ext cx="3024336" cy="2952328"/>
          </a:xfrm>
          <a:prstGeom prst="rect">
            <a:avLst/>
          </a:prstGeom>
          <a:noFill/>
          <a:ln>
            <a:noFill/>
          </a:ln>
        </p:spPr>
      </p:pic>
      <p:sp>
        <p:nvSpPr>
          <p:cNvPr id="301" name="Google Shape;301;p27"/>
          <p:cNvSpPr txBox="1"/>
          <p:nvPr/>
        </p:nvSpPr>
        <p:spPr>
          <a:xfrm>
            <a:off x="5940152" y="3717032"/>
            <a:ext cx="114646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
        <p:nvSpPr>
          <p:cNvPr id="302" name="Google Shape;302;p27"/>
          <p:cNvSpPr txBox="1"/>
          <p:nvPr/>
        </p:nvSpPr>
        <p:spPr>
          <a:xfrm>
            <a:off x="5940152" y="6309320"/>
            <a:ext cx="114646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28"/>
          <p:cNvPicPr preferRelativeResize="0"/>
          <p:nvPr/>
        </p:nvPicPr>
        <p:blipFill rotWithShape="1">
          <a:blip r:embed="rId3">
            <a:alphaModFix/>
          </a:blip>
          <a:srcRect/>
          <a:stretch/>
        </p:blipFill>
        <p:spPr>
          <a:xfrm>
            <a:off x="107504" y="1358266"/>
            <a:ext cx="5976664" cy="5311094"/>
          </a:xfrm>
          <a:prstGeom prst="rect">
            <a:avLst/>
          </a:prstGeom>
          <a:noFill/>
          <a:ln>
            <a:noFill/>
          </a:ln>
        </p:spPr>
      </p:pic>
      <p:sp>
        <p:nvSpPr>
          <p:cNvPr id="308" name="Google Shape;308;p28"/>
          <p:cNvSpPr/>
          <p:nvPr/>
        </p:nvSpPr>
        <p:spPr>
          <a:xfrm>
            <a:off x="0" y="0"/>
            <a:ext cx="6345382"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ESTÁGIO 4 (injúria com perda da pele, com acometimento de planos anatômicos profundos - fáscia músculo, ligamento, cartilagem e osso)</a:t>
            </a:r>
            <a:endParaRPr sz="2200" b="1" dirty="0">
              <a:solidFill>
                <a:schemeClr val="dk1"/>
              </a:solidFill>
              <a:latin typeface="Calibri"/>
              <a:ea typeface="Calibri"/>
              <a:cs typeface="Calibri"/>
              <a:sym typeface="Calibri"/>
            </a:endParaRPr>
          </a:p>
        </p:txBody>
      </p:sp>
      <p:pic>
        <p:nvPicPr>
          <p:cNvPr id="309" name="Google Shape;309;p28"/>
          <p:cNvPicPr preferRelativeResize="0"/>
          <p:nvPr/>
        </p:nvPicPr>
        <p:blipFill rotWithShape="1">
          <a:blip r:embed="rId4">
            <a:alphaModFix/>
          </a:blip>
          <a:srcRect/>
          <a:stretch/>
        </p:blipFill>
        <p:spPr>
          <a:xfrm>
            <a:off x="6084167" y="1358266"/>
            <a:ext cx="2952329" cy="1753357"/>
          </a:xfrm>
          <a:prstGeom prst="rect">
            <a:avLst/>
          </a:prstGeom>
          <a:noFill/>
          <a:ln>
            <a:noFill/>
          </a:ln>
        </p:spPr>
      </p:pic>
      <p:pic>
        <p:nvPicPr>
          <p:cNvPr id="310" name="Google Shape;310;p28"/>
          <p:cNvPicPr preferRelativeResize="0"/>
          <p:nvPr/>
        </p:nvPicPr>
        <p:blipFill rotWithShape="1">
          <a:blip r:embed="rId5">
            <a:alphaModFix/>
          </a:blip>
          <a:srcRect/>
          <a:stretch/>
        </p:blipFill>
        <p:spPr>
          <a:xfrm>
            <a:off x="6101017" y="4941168"/>
            <a:ext cx="2935480" cy="1728192"/>
          </a:xfrm>
          <a:prstGeom prst="rect">
            <a:avLst/>
          </a:prstGeom>
          <a:noFill/>
          <a:ln>
            <a:noFill/>
          </a:ln>
        </p:spPr>
      </p:pic>
      <p:sp>
        <p:nvSpPr>
          <p:cNvPr id="311" name="Google Shape;311;p28"/>
          <p:cNvSpPr txBox="1"/>
          <p:nvPr/>
        </p:nvSpPr>
        <p:spPr>
          <a:xfrm>
            <a:off x="6118524" y="2680736"/>
            <a:ext cx="114646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Exposição de fáscia</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
        <p:nvSpPr>
          <p:cNvPr id="312" name="Google Shape;312;p28"/>
          <p:cNvSpPr txBox="1"/>
          <p:nvPr/>
        </p:nvSpPr>
        <p:spPr>
          <a:xfrm>
            <a:off x="7740352" y="6372150"/>
            <a:ext cx="135646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Exposição muscular e óssea</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pic>
        <p:nvPicPr>
          <p:cNvPr id="313" name="Google Shape;313;p28"/>
          <p:cNvPicPr preferRelativeResize="0"/>
          <p:nvPr/>
        </p:nvPicPr>
        <p:blipFill rotWithShape="1">
          <a:blip r:embed="rId6">
            <a:alphaModFix/>
          </a:blip>
          <a:srcRect/>
          <a:stretch/>
        </p:blipFill>
        <p:spPr>
          <a:xfrm>
            <a:off x="6084168" y="3086459"/>
            <a:ext cx="2952329" cy="1854709"/>
          </a:xfrm>
          <a:prstGeom prst="rect">
            <a:avLst/>
          </a:prstGeom>
          <a:noFill/>
          <a:ln>
            <a:noFill/>
          </a:ln>
        </p:spPr>
      </p:pic>
      <p:sp>
        <p:nvSpPr>
          <p:cNvPr id="314" name="Google Shape;314;p28"/>
          <p:cNvSpPr txBox="1"/>
          <p:nvPr/>
        </p:nvSpPr>
        <p:spPr>
          <a:xfrm>
            <a:off x="6118524" y="4602614"/>
            <a:ext cx="155523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Exposição de tendão seccionado</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9"/>
          <p:cNvPicPr preferRelativeResize="0"/>
          <p:nvPr/>
        </p:nvPicPr>
        <p:blipFill rotWithShape="1">
          <a:blip r:embed="rId3">
            <a:alphaModFix/>
          </a:blip>
          <a:srcRect/>
          <a:stretch/>
        </p:blipFill>
        <p:spPr>
          <a:xfrm>
            <a:off x="193964" y="1319281"/>
            <a:ext cx="6178236" cy="5350079"/>
          </a:xfrm>
          <a:prstGeom prst="rect">
            <a:avLst/>
          </a:prstGeom>
          <a:noFill/>
          <a:ln>
            <a:noFill/>
          </a:ln>
        </p:spPr>
      </p:pic>
      <p:sp>
        <p:nvSpPr>
          <p:cNvPr id="320" name="Google Shape;320;p29"/>
          <p:cNvSpPr txBox="1"/>
          <p:nvPr/>
        </p:nvSpPr>
        <p:spPr>
          <a:xfrm>
            <a:off x="118584" y="85051"/>
            <a:ext cx="6420762"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INJÚRIA POR PRESSÃO SEM CONDIÇÃO DE ESTADIAR </a:t>
            </a:r>
            <a:endParaRPr dirty="0"/>
          </a:p>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(necrose impossibilita identificar planos anatômicos acometidos)</a:t>
            </a:r>
            <a:endParaRPr sz="2200" b="1" dirty="0">
              <a:solidFill>
                <a:schemeClr val="dk1"/>
              </a:solidFill>
              <a:latin typeface="Calibri"/>
              <a:ea typeface="Calibri"/>
              <a:cs typeface="Calibri"/>
              <a:sym typeface="Calibri"/>
            </a:endParaRPr>
          </a:p>
        </p:txBody>
      </p:sp>
      <p:sp>
        <p:nvSpPr>
          <p:cNvPr id="321" name="Google Shape;321;p29"/>
          <p:cNvSpPr txBox="1"/>
          <p:nvPr/>
        </p:nvSpPr>
        <p:spPr>
          <a:xfrm>
            <a:off x="634718" y="6407750"/>
            <a:ext cx="523681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a:solidFill>
                  <a:schemeClr val="dk1"/>
                </a:solidFill>
                <a:latin typeface="Calibri"/>
                <a:ea typeface="Calibri"/>
                <a:cs typeface="Calibri"/>
                <a:sym typeface="Calibri"/>
              </a:rPr>
              <a:t>PARA IDENTIFICAR O PLANO ANATÔMICO ACOMETIDO E ESTADIAR, </a:t>
            </a:r>
            <a:endParaRPr/>
          </a:p>
          <a:p>
            <a:pPr marL="0" marR="0" lvl="0" indent="0" algn="ctr" rtl="0">
              <a:spcBef>
                <a:spcPts val="0"/>
              </a:spcBef>
              <a:spcAft>
                <a:spcPts val="0"/>
              </a:spcAft>
              <a:buNone/>
            </a:pPr>
            <a:r>
              <a:rPr lang="pt-BR" sz="1400" b="1">
                <a:solidFill>
                  <a:schemeClr val="dk1"/>
                </a:solidFill>
                <a:latin typeface="Calibri"/>
                <a:ea typeface="Calibri"/>
                <a:cs typeface="Calibri"/>
                <a:sym typeface="Calibri"/>
              </a:rPr>
              <a:t>DEVE-SE DEBRIDAR O TECIDO NECRÒTICO! </a:t>
            </a:r>
            <a:endParaRPr sz="1400" b="1">
              <a:solidFill>
                <a:schemeClr val="dk1"/>
              </a:solidFill>
              <a:latin typeface="Calibri"/>
              <a:ea typeface="Calibri"/>
              <a:cs typeface="Calibri"/>
              <a:sym typeface="Calibri"/>
            </a:endParaRPr>
          </a:p>
        </p:txBody>
      </p:sp>
      <p:pic>
        <p:nvPicPr>
          <p:cNvPr id="322" name="Google Shape;322;p29"/>
          <p:cNvPicPr preferRelativeResize="0"/>
          <p:nvPr/>
        </p:nvPicPr>
        <p:blipFill rotWithShape="1">
          <a:blip r:embed="rId4">
            <a:alphaModFix/>
          </a:blip>
          <a:srcRect/>
          <a:stretch/>
        </p:blipFill>
        <p:spPr>
          <a:xfrm>
            <a:off x="6384855" y="1319281"/>
            <a:ext cx="2633781" cy="2505761"/>
          </a:xfrm>
          <a:prstGeom prst="rect">
            <a:avLst/>
          </a:prstGeom>
          <a:noFill/>
          <a:ln>
            <a:noFill/>
          </a:ln>
        </p:spPr>
      </p:pic>
      <p:pic>
        <p:nvPicPr>
          <p:cNvPr id="323" name="Google Shape;323;p29"/>
          <p:cNvPicPr preferRelativeResize="0"/>
          <p:nvPr/>
        </p:nvPicPr>
        <p:blipFill rotWithShape="1">
          <a:blip r:embed="rId5">
            <a:alphaModFix/>
          </a:blip>
          <a:srcRect/>
          <a:stretch/>
        </p:blipFill>
        <p:spPr>
          <a:xfrm>
            <a:off x="6372200" y="3825044"/>
            <a:ext cx="2646437" cy="2653470"/>
          </a:xfrm>
          <a:prstGeom prst="rect">
            <a:avLst/>
          </a:prstGeom>
          <a:noFill/>
          <a:ln>
            <a:noFill/>
          </a:ln>
        </p:spPr>
      </p:pic>
      <p:sp>
        <p:nvSpPr>
          <p:cNvPr id="324" name="Google Shape;324;p29"/>
          <p:cNvSpPr txBox="1"/>
          <p:nvPr/>
        </p:nvSpPr>
        <p:spPr>
          <a:xfrm>
            <a:off x="6384854" y="1342409"/>
            <a:ext cx="206017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dirty="0">
                <a:solidFill>
                  <a:schemeClr val="dk1"/>
                </a:solidFill>
                <a:latin typeface="Calibri"/>
                <a:ea typeface="Calibri"/>
                <a:cs typeface="Calibri"/>
                <a:sym typeface="Calibri"/>
              </a:rPr>
              <a:t>Esfacelo e  pontos de necrose de coagulação</a:t>
            </a:r>
            <a:endParaRPr dirty="0"/>
          </a:p>
          <a:p>
            <a:pPr marL="0" marR="0" lvl="0" indent="0" algn="l" rtl="0">
              <a:spcBef>
                <a:spcPts val="0"/>
              </a:spcBef>
              <a:spcAft>
                <a:spcPts val="0"/>
              </a:spcAft>
              <a:buNone/>
            </a:pPr>
            <a:r>
              <a:rPr lang="pt-BR" sz="800" b="1" dirty="0">
                <a:solidFill>
                  <a:schemeClr val="dk1"/>
                </a:solidFill>
                <a:latin typeface="Calibri"/>
                <a:ea typeface="Calibri"/>
                <a:cs typeface="Calibri"/>
                <a:sym typeface="Calibri"/>
              </a:rPr>
              <a:t>Fonte: arquivo pessoal</a:t>
            </a:r>
            <a:endParaRPr sz="800" b="1" dirty="0">
              <a:solidFill>
                <a:schemeClr val="dk1"/>
              </a:solidFill>
              <a:latin typeface="Calibri"/>
              <a:ea typeface="Calibri"/>
              <a:cs typeface="Calibri"/>
              <a:sym typeface="Calibri"/>
            </a:endParaRPr>
          </a:p>
        </p:txBody>
      </p:sp>
      <p:sp>
        <p:nvSpPr>
          <p:cNvPr id="325" name="Google Shape;325;p29"/>
          <p:cNvSpPr txBox="1"/>
          <p:nvPr/>
        </p:nvSpPr>
        <p:spPr>
          <a:xfrm>
            <a:off x="6372199" y="3848171"/>
            <a:ext cx="114646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Escara</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3"/>
          <p:cNvSpPr txBox="1">
            <a:spLocks noGrp="1"/>
          </p:cNvSpPr>
          <p:nvPr>
            <p:ph type="body" idx="1"/>
          </p:nvPr>
        </p:nvSpPr>
        <p:spPr>
          <a:xfrm>
            <a:off x="-36512" y="254776"/>
            <a:ext cx="9180512" cy="6104611"/>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2240"/>
              <a:buNone/>
            </a:pPr>
            <a:r>
              <a:rPr lang="pt-BR" sz="2800" b="1">
                <a:latin typeface="Calibri"/>
                <a:ea typeface="Calibri"/>
                <a:cs typeface="Calibri"/>
                <a:sym typeface="Calibri"/>
              </a:rPr>
              <a:t>MANIFESTAÇÕES CUTÂNEAS DA COVID-19</a:t>
            </a:r>
            <a:endParaRPr/>
          </a:p>
          <a:p>
            <a:pPr marL="0" lvl="0" indent="0" algn="just" rtl="0">
              <a:spcBef>
                <a:spcPts val="1000"/>
              </a:spcBef>
              <a:spcAft>
                <a:spcPts val="0"/>
              </a:spcAft>
              <a:buSzPts val="1760"/>
              <a:buNone/>
            </a:pPr>
            <a:r>
              <a:rPr lang="pt-BR" sz="2200">
                <a:latin typeface="Calibri"/>
                <a:ea typeface="Calibri"/>
                <a:cs typeface="Calibri"/>
                <a:sym typeface="Calibri"/>
              </a:rPr>
              <a:t>Erupções vesiculares, erupções com urticária, erupções maculo-papulares, </a:t>
            </a:r>
            <a:r>
              <a:rPr lang="pt-BR" sz="2200">
                <a:solidFill>
                  <a:schemeClr val="accent2"/>
                </a:solidFill>
                <a:latin typeface="Calibri"/>
                <a:ea typeface="Calibri"/>
                <a:cs typeface="Calibri"/>
                <a:sym typeface="Calibri"/>
              </a:rPr>
              <a:t>pitiríase rósea</a:t>
            </a:r>
            <a:r>
              <a:rPr lang="pt-BR" sz="2200">
                <a:latin typeface="Calibri"/>
                <a:ea typeface="Calibri"/>
                <a:cs typeface="Calibri"/>
                <a:sym typeface="Calibri"/>
              </a:rPr>
              <a:t>, erupção perifolicular, eritema multiforme, eritema pseudovesicular, erupções purpúricas dissemidas e axilares, erupções morbilitiforme, eritema palmar, manchas livedoides e necrose.</a:t>
            </a:r>
            <a:endParaRPr/>
          </a:p>
          <a:p>
            <a:pPr marL="0" lvl="0" indent="0" algn="just" rtl="0">
              <a:spcBef>
                <a:spcPts val="1000"/>
              </a:spcBef>
              <a:spcAft>
                <a:spcPts val="0"/>
              </a:spcAft>
              <a:buSzPts val="800"/>
              <a:buNone/>
            </a:pPr>
            <a:r>
              <a:rPr lang="pt-BR" sz="1000" b="1">
                <a:latin typeface="Calibri"/>
                <a:ea typeface="Calibri"/>
                <a:cs typeface="Calibri"/>
                <a:sym typeface="Calibri"/>
              </a:rPr>
              <a:t>Casas, C. et al CLASSIFICATION OF THE CUTANEOUS MANIFESTATIONS OF COVID-19: A RAPID PROSPECTIVE NATIONWIDE CONSENSUS STUDY IN SPAIN WITH 375 CASES. Supplementary material: Photographic atlas. British Journal of Dermatology 2020</a:t>
            </a:r>
            <a:endParaRPr/>
          </a:p>
          <a:p>
            <a:pPr marL="0" lvl="0" indent="0" algn="l" rtl="0">
              <a:spcBef>
                <a:spcPts val="1000"/>
              </a:spcBef>
              <a:spcAft>
                <a:spcPts val="0"/>
              </a:spcAft>
              <a:buSzPts val="960"/>
              <a:buNone/>
            </a:pPr>
            <a:endParaRPr sz="1200"/>
          </a:p>
          <a:p>
            <a:pPr marL="0" lvl="0" indent="0" algn="l" rtl="0">
              <a:spcBef>
                <a:spcPts val="1000"/>
              </a:spcBef>
              <a:spcAft>
                <a:spcPts val="0"/>
              </a:spcAft>
              <a:buSzPts val="960"/>
              <a:buNone/>
            </a:pPr>
            <a:endParaRPr sz="1200"/>
          </a:p>
          <a:p>
            <a:pPr marL="0" lvl="0" indent="0" algn="l" rtl="0">
              <a:spcBef>
                <a:spcPts val="1000"/>
              </a:spcBef>
              <a:spcAft>
                <a:spcPts val="0"/>
              </a:spcAft>
              <a:buSzPts val="800"/>
              <a:buNone/>
            </a:pPr>
            <a:endParaRPr sz="1000"/>
          </a:p>
          <a:p>
            <a:pPr marL="0" lvl="0" indent="0" algn="l" rtl="0">
              <a:spcBef>
                <a:spcPts val="1000"/>
              </a:spcBef>
              <a:spcAft>
                <a:spcPts val="0"/>
              </a:spcAft>
              <a:buSzPts val="800"/>
              <a:buNone/>
            </a:pPr>
            <a:endParaRPr sz="1000"/>
          </a:p>
          <a:p>
            <a:pPr marL="0" lvl="0" indent="0" algn="l" rtl="0">
              <a:spcBef>
                <a:spcPts val="1000"/>
              </a:spcBef>
              <a:spcAft>
                <a:spcPts val="0"/>
              </a:spcAft>
              <a:buSzPts val="800"/>
              <a:buNone/>
            </a:pPr>
            <a:endParaRPr sz="1000"/>
          </a:p>
          <a:p>
            <a:pPr marL="0" lvl="0" indent="0" algn="r" rtl="0">
              <a:spcBef>
                <a:spcPts val="1000"/>
              </a:spcBef>
              <a:spcAft>
                <a:spcPts val="0"/>
              </a:spcAft>
              <a:buSzPts val="800"/>
              <a:buNone/>
            </a:pPr>
            <a:endParaRPr sz="1000"/>
          </a:p>
          <a:p>
            <a:pPr marL="0" lvl="0" indent="0" algn="r" rtl="0">
              <a:spcBef>
                <a:spcPts val="1000"/>
              </a:spcBef>
              <a:spcAft>
                <a:spcPts val="0"/>
              </a:spcAft>
              <a:buSzPts val="800"/>
              <a:buNone/>
            </a:pPr>
            <a:endParaRPr sz="1000"/>
          </a:p>
          <a:p>
            <a:pPr marL="0" lvl="0" indent="0" algn="r" rtl="0">
              <a:spcBef>
                <a:spcPts val="1000"/>
              </a:spcBef>
              <a:spcAft>
                <a:spcPts val="0"/>
              </a:spcAft>
              <a:buSzPts val="800"/>
              <a:buNone/>
            </a:pPr>
            <a:endParaRPr sz="1000"/>
          </a:p>
          <a:p>
            <a:pPr marL="0" lvl="0" indent="0" algn="l" rtl="0">
              <a:spcBef>
                <a:spcPts val="1000"/>
              </a:spcBef>
              <a:spcAft>
                <a:spcPts val="0"/>
              </a:spcAft>
              <a:buSzPts val="1440"/>
              <a:buNone/>
            </a:pPr>
            <a:endParaRPr b="1"/>
          </a:p>
          <a:p>
            <a:pPr marL="342900" lvl="0" indent="-251459" algn="l" rtl="0">
              <a:spcBef>
                <a:spcPts val="1000"/>
              </a:spcBef>
              <a:spcAft>
                <a:spcPts val="0"/>
              </a:spcAft>
              <a:buSzPts val="1440"/>
              <a:buNone/>
            </a:pPr>
            <a:endParaRPr/>
          </a:p>
        </p:txBody>
      </p:sp>
      <p:pic>
        <p:nvPicPr>
          <p:cNvPr id="48" name="Google Shape;48;p3"/>
          <p:cNvPicPr preferRelativeResize="0"/>
          <p:nvPr/>
        </p:nvPicPr>
        <p:blipFill rotWithShape="1">
          <a:blip r:embed="rId3">
            <a:alphaModFix/>
          </a:blip>
          <a:srcRect/>
          <a:stretch/>
        </p:blipFill>
        <p:spPr>
          <a:xfrm>
            <a:off x="3671576" y="5579030"/>
            <a:ext cx="2058848" cy="1260047"/>
          </a:xfrm>
          <a:prstGeom prst="rect">
            <a:avLst/>
          </a:prstGeom>
          <a:noFill/>
          <a:ln>
            <a:noFill/>
          </a:ln>
        </p:spPr>
      </p:pic>
      <p:pic>
        <p:nvPicPr>
          <p:cNvPr id="49" name="Google Shape;49;p3"/>
          <p:cNvPicPr preferRelativeResize="0"/>
          <p:nvPr/>
        </p:nvPicPr>
        <p:blipFill rotWithShape="1">
          <a:blip r:embed="rId4">
            <a:alphaModFix/>
          </a:blip>
          <a:srcRect/>
          <a:stretch/>
        </p:blipFill>
        <p:spPr>
          <a:xfrm>
            <a:off x="7092280" y="5835194"/>
            <a:ext cx="1800200" cy="996193"/>
          </a:xfrm>
          <a:prstGeom prst="rect">
            <a:avLst/>
          </a:prstGeom>
          <a:noFill/>
          <a:ln>
            <a:noFill/>
          </a:ln>
        </p:spPr>
      </p:pic>
      <p:pic>
        <p:nvPicPr>
          <p:cNvPr id="50" name="Google Shape;50;p3"/>
          <p:cNvPicPr preferRelativeResize="0"/>
          <p:nvPr/>
        </p:nvPicPr>
        <p:blipFill rotWithShape="1">
          <a:blip r:embed="rId5">
            <a:alphaModFix/>
          </a:blip>
          <a:srcRect/>
          <a:stretch/>
        </p:blipFill>
        <p:spPr>
          <a:xfrm>
            <a:off x="5680024" y="5343095"/>
            <a:ext cx="1467477" cy="1488293"/>
          </a:xfrm>
          <a:prstGeom prst="rect">
            <a:avLst/>
          </a:prstGeom>
          <a:noFill/>
          <a:ln>
            <a:noFill/>
          </a:ln>
        </p:spPr>
      </p:pic>
      <p:pic>
        <p:nvPicPr>
          <p:cNvPr id="51" name="Google Shape;51;p3"/>
          <p:cNvPicPr preferRelativeResize="0"/>
          <p:nvPr/>
        </p:nvPicPr>
        <p:blipFill rotWithShape="1">
          <a:blip r:embed="rId6">
            <a:alphaModFix/>
          </a:blip>
          <a:srcRect/>
          <a:stretch/>
        </p:blipFill>
        <p:spPr>
          <a:xfrm>
            <a:off x="3652659" y="4437112"/>
            <a:ext cx="2054706" cy="1126510"/>
          </a:xfrm>
          <a:prstGeom prst="rect">
            <a:avLst/>
          </a:prstGeom>
          <a:noFill/>
          <a:ln>
            <a:noFill/>
          </a:ln>
        </p:spPr>
      </p:pic>
      <p:pic>
        <p:nvPicPr>
          <p:cNvPr id="52" name="Google Shape;52;p3"/>
          <p:cNvPicPr preferRelativeResize="0"/>
          <p:nvPr/>
        </p:nvPicPr>
        <p:blipFill rotWithShape="1">
          <a:blip r:embed="rId7">
            <a:alphaModFix/>
          </a:blip>
          <a:srcRect/>
          <a:stretch/>
        </p:blipFill>
        <p:spPr>
          <a:xfrm>
            <a:off x="611560" y="4437113"/>
            <a:ext cx="2376264" cy="2394274"/>
          </a:xfrm>
          <a:prstGeom prst="rect">
            <a:avLst/>
          </a:prstGeom>
          <a:noFill/>
          <a:ln>
            <a:noFill/>
          </a:ln>
        </p:spPr>
      </p:pic>
      <p:sp>
        <p:nvSpPr>
          <p:cNvPr id="53" name="Google Shape;53;p3"/>
          <p:cNvSpPr txBox="1"/>
          <p:nvPr/>
        </p:nvSpPr>
        <p:spPr>
          <a:xfrm>
            <a:off x="107504" y="2780928"/>
            <a:ext cx="8894096" cy="830997"/>
          </a:xfrm>
          <a:prstGeom prst="rect">
            <a:avLst/>
          </a:prstGeom>
          <a:solidFill>
            <a:srgbClr val="FFF4CD"/>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200" b="1">
                <a:solidFill>
                  <a:schemeClr val="dk1"/>
                </a:solidFill>
                <a:latin typeface="Calibri"/>
                <a:ea typeface="Calibri"/>
                <a:cs typeface="Calibri"/>
                <a:sym typeface="Calibri"/>
              </a:rPr>
              <a:t>ATENÇÃO! VASCULOPATIA LIVEDOIDE - vasculite por micro trombo circulatório - evolução clínica – pápulas, placas papulosas de cor eritêmato-vinhosas e purpúricas, dolorosas à palpação, por vezes pruriginosas no início. Algumas lesões evoluem para vesículas de conteúdo hemorrágico e ulcerações, que podem confluir em grandes úlceras, as quais podem ser confundidas com lesão por pressão (LP). Realize sempre diagnóstico diferencial para LP!</a:t>
            </a:r>
            <a:endParaRPr sz="1200" b="1">
              <a:solidFill>
                <a:schemeClr val="dk1"/>
              </a:solidFill>
              <a:latin typeface="Calibri"/>
              <a:ea typeface="Calibri"/>
              <a:cs typeface="Calibri"/>
              <a:sym typeface="Calibri"/>
            </a:endParaRPr>
          </a:p>
        </p:txBody>
      </p:sp>
      <p:pic>
        <p:nvPicPr>
          <p:cNvPr id="54" name="Google Shape;54;p3"/>
          <p:cNvPicPr preferRelativeResize="0"/>
          <p:nvPr/>
        </p:nvPicPr>
        <p:blipFill rotWithShape="1">
          <a:blip r:embed="rId8">
            <a:alphaModFix/>
          </a:blip>
          <a:srcRect/>
          <a:stretch/>
        </p:blipFill>
        <p:spPr>
          <a:xfrm flipH="1">
            <a:off x="5686039" y="4437112"/>
            <a:ext cx="1461459" cy="905984"/>
          </a:xfrm>
          <a:prstGeom prst="rect">
            <a:avLst/>
          </a:prstGeom>
          <a:noFill/>
          <a:ln>
            <a:noFill/>
          </a:ln>
        </p:spPr>
      </p:pic>
      <p:pic>
        <p:nvPicPr>
          <p:cNvPr id="55" name="Google Shape;55;p3"/>
          <p:cNvPicPr preferRelativeResize="0"/>
          <p:nvPr/>
        </p:nvPicPr>
        <p:blipFill rotWithShape="1">
          <a:blip r:embed="rId9">
            <a:alphaModFix/>
          </a:blip>
          <a:srcRect/>
          <a:stretch/>
        </p:blipFill>
        <p:spPr>
          <a:xfrm>
            <a:off x="7147501" y="4437112"/>
            <a:ext cx="1744979" cy="1398082"/>
          </a:xfrm>
          <a:prstGeom prst="rect">
            <a:avLst/>
          </a:prstGeom>
          <a:noFill/>
          <a:ln>
            <a:noFill/>
          </a:ln>
        </p:spPr>
      </p:pic>
      <p:sp>
        <p:nvSpPr>
          <p:cNvPr id="56" name="Google Shape;56;p3"/>
          <p:cNvSpPr/>
          <p:nvPr/>
        </p:nvSpPr>
        <p:spPr>
          <a:xfrm>
            <a:off x="54052" y="3836947"/>
            <a:ext cx="9001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a:solidFill>
                  <a:schemeClr val="dk1"/>
                </a:solidFill>
                <a:latin typeface="Calibri"/>
                <a:ea typeface="Calibri"/>
                <a:cs typeface="Calibri"/>
                <a:sym typeface="Calibri"/>
              </a:rPr>
              <a:t>CRIADO, Paulo Ricardo et al. Vasculopatia livedoide: uma doença cutânea intrigante.</a:t>
            </a:r>
            <a:r>
              <a:rPr lang="pt-BR" sz="1000" b="1" i="1">
                <a:solidFill>
                  <a:schemeClr val="dk1"/>
                </a:solidFill>
                <a:latin typeface="Calibri"/>
                <a:ea typeface="Calibri"/>
                <a:cs typeface="Calibri"/>
                <a:sym typeface="Calibri"/>
              </a:rPr>
              <a:t> An. Bras. Dermatol.</a:t>
            </a:r>
            <a:r>
              <a:rPr lang="pt-BR" sz="1000" b="1">
                <a:solidFill>
                  <a:schemeClr val="dk1"/>
                </a:solidFill>
                <a:latin typeface="Calibri"/>
                <a:ea typeface="Calibri"/>
                <a:cs typeface="Calibri"/>
                <a:sym typeface="Calibri"/>
              </a:rPr>
              <a:t> [online]. 2011, vol.86, n.5 [cited  2020-07-12], pp.961-977. Available from: &lt;http://www.scielo.br/scielo.php?script=sci_arttext&amp;pid=S0365-</a:t>
            </a:r>
            <a:endParaRPr/>
          </a:p>
        </p:txBody>
      </p:sp>
      <p:cxnSp>
        <p:nvCxnSpPr>
          <p:cNvPr id="57" name="Google Shape;57;p3"/>
          <p:cNvCxnSpPr/>
          <p:nvPr/>
        </p:nvCxnSpPr>
        <p:spPr>
          <a:xfrm rot="10800000" flipH="1">
            <a:off x="2883596" y="4890104"/>
            <a:ext cx="720080" cy="688926"/>
          </a:xfrm>
          <a:prstGeom prst="straightConnector1">
            <a:avLst/>
          </a:prstGeom>
          <a:noFill/>
          <a:ln w="41275" cap="flat" cmpd="sng">
            <a:solidFill>
              <a:srgbClr val="FF0000"/>
            </a:solidFill>
            <a:prstDash val="solid"/>
            <a:round/>
            <a:headEnd type="none" w="sm" len="sm"/>
            <a:tailEnd type="stealth" w="med" len="med"/>
          </a:ln>
        </p:spPr>
      </p:cxnSp>
      <p:cxnSp>
        <p:nvCxnSpPr>
          <p:cNvPr id="58" name="Google Shape;58;p3"/>
          <p:cNvCxnSpPr/>
          <p:nvPr/>
        </p:nvCxnSpPr>
        <p:spPr>
          <a:xfrm>
            <a:off x="2875622" y="5595321"/>
            <a:ext cx="656451" cy="755852"/>
          </a:xfrm>
          <a:prstGeom prst="straightConnector1">
            <a:avLst/>
          </a:prstGeom>
          <a:noFill/>
          <a:ln w="41275" cap="flat" cmpd="sng">
            <a:solidFill>
              <a:srgbClr val="FF0000"/>
            </a:solidFill>
            <a:prstDash val="solid"/>
            <a:round/>
            <a:headEnd type="none" w="sm" len="sm"/>
            <a:tailEnd type="stealth" w="med" len="med"/>
          </a:ln>
        </p:spPr>
      </p:cxnSp>
    </p:spTree>
  </p:cSld>
  <p:clrMapOvr>
    <a:masterClrMapping/>
  </p:clrMapOvr>
  <p:transition spd="med">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0"/>
          <p:cNvPicPr preferRelativeResize="0"/>
          <p:nvPr/>
        </p:nvPicPr>
        <p:blipFill rotWithShape="1">
          <a:blip r:embed="rId3">
            <a:alphaModFix/>
          </a:blip>
          <a:srcRect/>
          <a:stretch/>
        </p:blipFill>
        <p:spPr>
          <a:xfrm>
            <a:off x="646545" y="1477818"/>
            <a:ext cx="5437623" cy="5023937"/>
          </a:xfrm>
          <a:prstGeom prst="rect">
            <a:avLst/>
          </a:prstGeom>
          <a:noFill/>
          <a:ln>
            <a:noFill/>
          </a:ln>
        </p:spPr>
      </p:pic>
      <p:sp>
        <p:nvSpPr>
          <p:cNvPr id="331" name="Google Shape;331;p30"/>
          <p:cNvSpPr txBox="1"/>
          <p:nvPr/>
        </p:nvSpPr>
        <p:spPr>
          <a:xfrm>
            <a:off x="102048" y="0"/>
            <a:ext cx="6307988"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INJÚRIA DE TECIDOS PROFUNDOS OU TISSULAR PROFUNDA </a:t>
            </a:r>
            <a:r>
              <a:rPr lang="pt-BR" sz="1800" b="1" dirty="0">
                <a:solidFill>
                  <a:schemeClr val="dk1"/>
                </a:solidFill>
                <a:latin typeface="Calibri"/>
                <a:ea typeface="Calibri"/>
                <a:cs typeface="Calibri"/>
                <a:sym typeface="Calibri"/>
              </a:rPr>
              <a:t>(tecido apresenta coloração arroxeada, marrom ou vermelho escura, que não branqueia)</a:t>
            </a:r>
            <a:endParaRPr sz="1800" b="1" dirty="0">
              <a:solidFill>
                <a:schemeClr val="dk1"/>
              </a:solidFill>
              <a:latin typeface="Calibri"/>
              <a:ea typeface="Calibri"/>
              <a:cs typeface="Calibri"/>
              <a:sym typeface="Calibri"/>
            </a:endParaRPr>
          </a:p>
        </p:txBody>
      </p:sp>
      <p:pic>
        <p:nvPicPr>
          <p:cNvPr id="332" name="Google Shape;332;p30"/>
          <p:cNvPicPr preferRelativeResize="0"/>
          <p:nvPr/>
        </p:nvPicPr>
        <p:blipFill rotWithShape="1">
          <a:blip r:embed="rId4">
            <a:alphaModFix/>
          </a:blip>
          <a:srcRect/>
          <a:stretch/>
        </p:blipFill>
        <p:spPr>
          <a:xfrm>
            <a:off x="5508104" y="3140968"/>
            <a:ext cx="3307098" cy="3360787"/>
          </a:xfrm>
          <a:prstGeom prst="rect">
            <a:avLst/>
          </a:prstGeom>
          <a:noFill/>
          <a:ln>
            <a:noFill/>
          </a:ln>
        </p:spPr>
      </p:pic>
      <p:sp>
        <p:nvSpPr>
          <p:cNvPr id="333" name="Google Shape;333;p30"/>
          <p:cNvSpPr txBox="1"/>
          <p:nvPr/>
        </p:nvSpPr>
        <p:spPr>
          <a:xfrm>
            <a:off x="5583870" y="6165304"/>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1"/>
          <p:cNvPicPr preferRelativeResize="0"/>
          <p:nvPr/>
        </p:nvPicPr>
        <p:blipFill rotWithShape="1">
          <a:blip r:embed="rId3">
            <a:alphaModFix/>
          </a:blip>
          <a:srcRect/>
          <a:stretch/>
        </p:blipFill>
        <p:spPr>
          <a:xfrm>
            <a:off x="64655" y="1209964"/>
            <a:ext cx="5947505" cy="5243372"/>
          </a:xfrm>
          <a:prstGeom prst="rect">
            <a:avLst/>
          </a:prstGeom>
          <a:noFill/>
          <a:ln>
            <a:noFill/>
          </a:ln>
        </p:spPr>
      </p:pic>
      <p:sp>
        <p:nvSpPr>
          <p:cNvPr id="339" name="Google Shape;339;p31"/>
          <p:cNvSpPr txBox="1"/>
          <p:nvPr/>
        </p:nvSpPr>
        <p:spPr>
          <a:xfrm>
            <a:off x="0" y="59315"/>
            <a:ext cx="6410036" cy="1292621"/>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2200"/>
              <a:buFont typeface="Noto Sans Symbols"/>
              <a:buNone/>
            </a:pPr>
            <a:r>
              <a:rPr lang="pt-BR" sz="2200" b="1" dirty="0">
                <a:solidFill>
                  <a:schemeClr val="dk1"/>
                </a:solidFill>
                <a:latin typeface="Calibri"/>
                <a:ea typeface="Calibri"/>
                <a:cs typeface="Calibri"/>
                <a:sym typeface="Calibri"/>
              </a:rPr>
              <a:t>INJÚRIA POR PRESSÃO EM MEMBRANA MUCOSA </a:t>
            </a:r>
            <a:endParaRPr dirty="0"/>
          </a:p>
          <a:p>
            <a:pPr marL="0" marR="0" lvl="0" indent="0" algn="l" rtl="0">
              <a:lnSpc>
                <a:spcPct val="80000"/>
              </a:lnSpc>
              <a:spcBef>
                <a:spcPts val="0"/>
              </a:spcBef>
              <a:spcAft>
                <a:spcPts val="0"/>
              </a:spcAft>
              <a:buNone/>
            </a:pPr>
            <a:r>
              <a:rPr lang="pt-BR" sz="2200" b="1" dirty="0">
                <a:solidFill>
                  <a:schemeClr val="dk1"/>
                </a:solidFill>
                <a:latin typeface="Calibri"/>
                <a:ea typeface="Calibri"/>
                <a:cs typeface="Calibri"/>
                <a:sym typeface="Calibri"/>
              </a:rPr>
              <a:t>(</a:t>
            </a:r>
            <a:r>
              <a:rPr lang="pt-BR" sz="2400" b="1" dirty="0">
                <a:solidFill>
                  <a:schemeClr val="dk1"/>
                </a:solidFill>
                <a:latin typeface="Calibri"/>
                <a:ea typeface="Calibri"/>
                <a:cs typeface="Calibri"/>
                <a:sym typeface="Calibri"/>
              </a:rPr>
              <a:t>lesão da mucosa por histórico de uso de aparelho médico)</a:t>
            </a:r>
            <a:endParaRPr sz="22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2200" b="1" dirty="0">
              <a:solidFill>
                <a:schemeClr val="dk1"/>
              </a:solidFill>
              <a:latin typeface="Calibri"/>
              <a:ea typeface="Calibri"/>
              <a:cs typeface="Calibri"/>
              <a:sym typeface="Calibri"/>
            </a:endParaRPr>
          </a:p>
        </p:txBody>
      </p:sp>
      <p:pic>
        <p:nvPicPr>
          <p:cNvPr id="340" name="Google Shape;340;p31"/>
          <p:cNvPicPr preferRelativeResize="0"/>
          <p:nvPr/>
        </p:nvPicPr>
        <p:blipFill rotWithShape="1">
          <a:blip r:embed="rId4">
            <a:alphaModFix/>
          </a:blip>
          <a:srcRect/>
          <a:stretch/>
        </p:blipFill>
        <p:spPr>
          <a:xfrm>
            <a:off x="6012161" y="980728"/>
            <a:ext cx="2880320" cy="1722242"/>
          </a:xfrm>
          <a:prstGeom prst="rect">
            <a:avLst/>
          </a:prstGeom>
          <a:noFill/>
          <a:ln>
            <a:noFill/>
          </a:ln>
        </p:spPr>
      </p:pic>
      <p:pic>
        <p:nvPicPr>
          <p:cNvPr id="341" name="Google Shape;341;p31" descr="COFEN normatiza atuação da Equipe de Enfermagem no procedimento de ..."/>
          <p:cNvPicPr preferRelativeResize="0"/>
          <p:nvPr/>
        </p:nvPicPr>
        <p:blipFill rotWithShape="1">
          <a:blip r:embed="rId5">
            <a:alphaModFix/>
          </a:blip>
          <a:srcRect/>
          <a:stretch/>
        </p:blipFill>
        <p:spPr>
          <a:xfrm>
            <a:off x="6012161" y="2644653"/>
            <a:ext cx="2880320" cy="1864467"/>
          </a:xfrm>
          <a:prstGeom prst="rect">
            <a:avLst/>
          </a:prstGeom>
          <a:noFill/>
          <a:ln>
            <a:noFill/>
          </a:ln>
        </p:spPr>
      </p:pic>
      <p:pic>
        <p:nvPicPr>
          <p:cNvPr id="342" name="Google Shape;342;p31"/>
          <p:cNvPicPr preferRelativeResize="0"/>
          <p:nvPr/>
        </p:nvPicPr>
        <p:blipFill rotWithShape="1">
          <a:blip r:embed="rId6">
            <a:alphaModFix/>
          </a:blip>
          <a:srcRect/>
          <a:stretch/>
        </p:blipFill>
        <p:spPr>
          <a:xfrm>
            <a:off x="6012160" y="4509120"/>
            <a:ext cx="2880321" cy="1947416"/>
          </a:xfrm>
          <a:prstGeom prst="rect">
            <a:avLst/>
          </a:prstGeom>
          <a:noFill/>
          <a:ln>
            <a:noFill/>
          </a:ln>
        </p:spPr>
      </p:pic>
      <p:sp>
        <p:nvSpPr>
          <p:cNvPr id="343" name="Google Shape;343;p31"/>
          <p:cNvSpPr txBox="1"/>
          <p:nvPr/>
        </p:nvSpPr>
        <p:spPr>
          <a:xfrm>
            <a:off x="5940152" y="2493476"/>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
        <p:nvSpPr>
          <p:cNvPr id="344" name="Google Shape;344;p31"/>
          <p:cNvSpPr txBox="1"/>
          <p:nvPr/>
        </p:nvSpPr>
        <p:spPr>
          <a:xfrm>
            <a:off x="7895303" y="4274574"/>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
        <p:nvSpPr>
          <p:cNvPr id="345" name="Google Shape;345;p31"/>
          <p:cNvSpPr txBox="1"/>
          <p:nvPr/>
        </p:nvSpPr>
        <p:spPr>
          <a:xfrm>
            <a:off x="6012161" y="6273111"/>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2"/>
          <p:cNvPicPr preferRelativeResize="0"/>
          <p:nvPr/>
        </p:nvPicPr>
        <p:blipFill rotWithShape="1">
          <a:blip r:embed="rId3">
            <a:alphaModFix/>
          </a:blip>
          <a:srcRect/>
          <a:stretch/>
        </p:blipFill>
        <p:spPr>
          <a:xfrm>
            <a:off x="285758" y="1506262"/>
            <a:ext cx="8496944" cy="2498802"/>
          </a:xfrm>
          <a:prstGeom prst="rect">
            <a:avLst/>
          </a:prstGeom>
          <a:noFill/>
          <a:ln>
            <a:noFill/>
          </a:ln>
        </p:spPr>
      </p:pic>
      <p:sp>
        <p:nvSpPr>
          <p:cNvPr id="351" name="Google Shape;351;p32"/>
          <p:cNvSpPr txBox="1"/>
          <p:nvPr/>
        </p:nvSpPr>
        <p:spPr>
          <a:xfrm>
            <a:off x="0" y="59315"/>
            <a:ext cx="9144000" cy="1311128"/>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2200"/>
              <a:buFont typeface="Noto Sans Symbols"/>
              <a:buNone/>
            </a:pPr>
            <a:r>
              <a:rPr lang="pt-BR" sz="2200" b="1">
                <a:solidFill>
                  <a:schemeClr val="dk1"/>
                </a:solidFill>
                <a:latin typeface="Calibri"/>
                <a:ea typeface="Calibri"/>
                <a:cs typeface="Calibri"/>
                <a:sym typeface="Calibri"/>
              </a:rPr>
              <a:t>INJÚRIA RELACIONADA À DISPOSITIVOS MÉDICOS </a:t>
            </a:r>
            <a:endParaRPr/>
          </a:p>
          <a:p>
            <a:pPr marL="0" marR="0" lvl="0" indent="0" algn="l" rtl="0">
              <a:lnSpc>
                <a:spcPct val="80000"/>
              </a:lnSpc>
              <a:spcBef>
                <a:spcPts val="0"/>
              </a:spcBef>
              <a:spcAft>
                <a:spcPts val="0"/>
              </a:spcAft>
              <a:buClr>
                <a:schemeClr val="dk1"/>
              </a:buClr>
              <a:buSzPts val="2200"/>
              <a:buFont typeface="Noto Sans Symbols"/>
              <a:buNone/>
            </a:pPr>
            <a:r>
              <a:rPr lang="pt-BR" sz="2200" b="1">
                <a:solidFill>
                  <a:schemeClr val="dk1"/>
                </a:solidFill>
                <a:latin typeface="Calibri"/>
                <a:ea typeface="Calibri"/>
                <a:cs typeface="Calibri"/>
                <a:sym typeface="Calibri"/>
              </a:rPr>
              <a:t>(resultado do uso de dispositivos médicos).</a:t>
            </a:r>
            <a:endParaRPr sz="2200" b="1">
              <a:solidFill>
                <a:schemeClr val="dk1"/>
              </a:solidFill>
              <a:latin typeface="Calibri"/>
              <a:ea typeface="Calibri"/>
              <a:cs typeface="Calibri"/>
              <a:sym typeface="Calibri"/>
            </a:endParaRPr>
          </a:p>
          <a:p>
            <a:pPr marL="0" marR="0" lvl="0" indent="0" algn="l" rtl="0">
              <a:spcBef>
                <a:spcPts val="0"/>
              </a:spcBef>
              <a:spcAft>
                <a:spcPts val="0"/>
              </a:spcAft>
              <a:buNone/>
            </a:pPr>
            <a:endParaRPr sz="2200" b="1">
              <a:solidFill>
                <a:schemeClr val="dk1"/>
              </a:solidFill>
              <a:latin typeface="Calibri"/>
              <a:ea typeface="Calibri"/>
              <a:cs typeface="Calibri"/>
              <a:sym typeface="Calibri"/>
            </a:endParaRPr>
          </a:p>
          <a:p>
            <a:pPr marL="0" marR="0" lvl="0" indent="0" algn="l" rtl="0">
              <a:spcBef>
                <a:spcPts val="0"/>
              </a:spcBef>
              <a:spcAft>
                <a:spcPts val="0"/>
              </a:spcAft>
              <a:buNone/>
            </a:pPr>
            <a:endParaRPr sz="2200" b="1">
              <a:solidFill>
                <a:schemeClr val="dk1"/>
              </a:solidFill>
              <a:latin typeface="Calibri"/>
              <a:ea typeface="Calibri"/>
              <a:cs typeface="Calibri"/>
              <a:sym typeface="Calibri"/>
            </a:endParaRPr>
          </a:p>
        </p:txBody>
      </p:sp>
      <p:sp>
        <p:nvSpPr>
          <p:cNvPr id="352" name="Google Shape;352;p32"/>
          <p:cNvSpPr txBox="1"/>
          <p:nvPr/>
        </p:nvSpPr>
        <p:spPr>
          <a:xfrm>
            <a:off x="-90387" y="873586"/>
            <a:ext cx="923438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a:solidFill>
                  <a:schemeClr val="dk1"/>
                </a:solidFill>
                <a:latin typeface="Calibri"/>
                <a:ea typeface="Calibri"/>
                <a:cs typeface="Calibri"/>
                <a:sym typeface="Calibri"/>
              </a:rPr>
              <a:t>ESSAS LESÕES POR PRESSÃO NORMALMENTE SE APRESENTAM EM CONFORMIDADE COM </a:t>
            </a:r>
            <a:endParaRPr/>
          </a:p>
          <a:p>
            <a:pPr marL="0" marR="0" lvl="0" indent="0" algn="ctr" rtl="0">
              <a:spcBef>
                <a:spcPts val="0"/>
              </a:spcBef>
              <a:spcAft>
                <a:spcPts val="0"/>
              </a:spcAft>
              <a:buNone/>
            </a:pPr>
            <a:r>
              <a:rPr lang="pt-BR" sz="1800" b="1">
                <a:solidFill>
                  <a:schemeClr val="dk1"/>
                </a:solidFill>
                <a:latin typeface="Calibri"/>
                <a:ea typeface="Calibri"/>
                <a:cs typeface="Calibri"/>
                <a:sym typeface="Calibri"/>
              </a:rPr>
              <a:t>A FORMA DO DISPOSITIVO MÉDICO E ESTÃO ESTADIADAS CONFORME O ESTADIAMENTO DE LP!</a:t>
            </a:r>
            <a:endParaRPr sz="1800" b="1">
              <a:solidFill>
                <a:schemeClr val="dk1"/>
              </a:solidFill>
              <a:latin typeface="Calibri"/>
              <a:ea typeface="Calibri"/>
              <a:cs typeface="Calibri"/>
              <a:sym typeface="Calibri"/>
            </a:endParaRPr>
          </a:p>
        </p:txBody>
      </p:sp>
      <p:pic>
        <p:nvPicPr>
          <p:cNvPr id="353" name="Google Shape;353;p32"/>
          <p:cNvPicPr preferRelativeResize="0"/>
          <p:nvPr/>
        </p:nvPicPr>
        <p:blipFill rotWithShape="1">
          <a:blip r:embed="rId4">
            <a:alphaModFix/>
          </a:blip>
          <a:srcRect/>
          <a:stretch/>
        </p:blipFill>
        <p:spPr>
          <a:xfrm>
            <a:off x="285758" y="4036892"/>
            <a:ext cx="4934314" cy="2821108"/>
          </a:xfrm>
          <a:prstGeom prst="rect">
            <a:avLst/>
          </a:prstGeom>
          <a:noFill/>
          <a:ln>
            <a:noFill/>
          </a:ln>
        </p:spPr>
      </p:pic>
      <p:sp>
        <p:nvSpPr>
          <p:cNvPr id="354" name="Google Shape;354;p32"/>
          <p:cNvSpPr txBox="1"/>
          <p:nvPr/>
        </p:nvSpPr>
        <p:spPr>
          <a:xfrm>
            <a:off x="395536" y="6488555"/>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pic>
        <p:nvPicPr>
          <p:cNvPr id="355" name="Google Shape;355;p32"/>
          <p:cNvPicPr preferRelativeResize="0"/>
          <p:nvPr/>
        </p:nvPicPr>
        <p:blipFill rotWithShape="1">
          <a:blip r:embed="rId5">
            <a:alphaModFix/>
          </a:blip>
          <a:srcRect/>
          <a:stretch/>
        </p:blipFill>
        <p:spPr>
          <a:xfrm>
            <a:off x="5148075" y="4036900"/>
            <a:ext cx="3995925" cy="2821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33" descr="th1"/>
          <p:cNvPicPr preferRelativeResize="0"/>
          <p:nvPr/>
        </p:nvPicPr>
        <p:blipFill rotWithShape="1">
          <a:blip r:embed="rId3">
            <a:alphaModFix/>
          </a:blip>
          <a:srcRect/>
          <a:stretch/>
        </p:blipFill>
        <p:spPr>
          <a:xfrm>
            <a:off x="1692275" y="836439"/>
            <a:ext cx="4751388" cy="1441450"/>
          </a:xfrm>
          <a:prstGeom prst="rect">
            <a:avLst/>
          </a:prstGeom>
          <a:noFill/>
          <a:ln>
            <a:noFill/>
          </a:ln>
        </p:spPr>
      </p:pic>
      <p:pic>
        <p:nvPicPr>
          <p:cNvPr id="361" name="Google Shape;361;p33" descr="th2a"/>
          <p:cNvPicPr preferRelativeResize="0"/>
          <p:nvPr/>
        </p:nvPicPr>
        <p:blipFill rotWithShape="1">
          <a:blip r:embed="rId4">
            <a:alphaModFix/>
          </a:blip>
          <a:srcRect/>
          <a:stretch/>
        </p:blipFill>
        <p:spPr>
          <a:xfrm>
            <a:off x="1692275" y="2277889"/>
            <a:ext cx="4752975" cy="1655762"/>
          </a:xfrm>
          <a:prstGeom prst="rect">
            <a:avLst/>
          </a:prstGeom>
          <a:noFill/>
          <a:ln>
            <a:noFill/>
          </a:ln>
        </p:spPr>
      </p:pic>
      <p:pic>
        <p:nvPicPr>
          <p:cNvPr id="362" name="Google Shape;362;p33" descr="th3b"/>
          <p:cNvPicPr preferRelativeResize="0"/>
          <p:nvPr/>
        </p:nvPicPr>
        <p:blipFill rotWithShape="1">
          <a:blip r:embed="rId5">
            <a:alphaModFix/>
          </a:blip>
          <a:srcRect/>
          <a:stretch/>
        </p:blipFill>
        <p:spPr>
          <a:xfrm>
            <a:off x="1692275" y="3933651"/>
            <a:ext cx="4752975" cy="1439863"/>
          </a:xfrm>
          <a:prstGeom prst="rect">
            <a:avLst/>
          </a:prstGeom>
          <a:noFill/>
          <a:ln>
            <a:noFill/>
          </a:ln>
        </p:spPr>
      </p:pic>
      <p:pic>
        <p:nvPicPr>
          <p:cNvPr id="363" name="Google Shape;363;p33" descr="th4a"/>
          <p:cNvPicPr preferRelativeResize="0"/>
          <p:nvPr/>
        </p:nvPicPr>
        <p:blipFill rotWithShape="1">
          <a:blip r:embed="rId6">
            <a:alphaModFix/>
          </a:blip>
          <a:srcRect/>
          <a:stretch/>
        </p:blipFill>
        <p:spPr>
          <a:xfrm>
            <a:off x="1692275" y="5302076"/>
            <a:ext cx="4752975" cy="1511300"/>
          </a:xfrm>
          <a:prstGeom prst="rect">
            <a:avLst/>
          </a:prstGeom>
          <a:noFill/>
          <a:ln>
            <a:noFill/>
          </a:ln>
        </p:spPr>
      </p:pic>
      <p:cxnSp>
        <p:nvCxnSpPr>
          <p:cNvPr id="364" name="Google Shape;364;p33"/>
          <p:cNvCxnSpPr/>
          <p:nvPr/>
        </p:nvCxnSpPr>
        <p:spPr>
          <a:xfrm>
            <a:off x="7634289" y="548580"/>
            <a:ext cx="36600" cy="6111000"/>
          </a:xfrm>
          <a:prstGeom prst="straightConnector1">
            <a:avLst/>
          </a:prstGeom>
          <a:noFill/>
          <a:ln w="76200" cap="flat" cmpd="sng">
            <a:solidFill>
              <a:srgbClr val="FF0000"/>
            </a:solidFill>
            <a:prstDash val="solid"/>
            <a:round/>
            <a:headEnd type="none" w="med" len="med"/>
            <a:tailEnd type="triangle" w="med" len="med"/>
          </a:ln>
        </p:spPr>
      </p:cxnSp>
      <p:sp>
        <p:nvSpPr>
          <p:cNvPr id="365" name="Google Shape;365;p33"/>
          <p:cNvSpPr txBox="1"/>
          <p:nvPr/>
        </p:nvSpPr>
        <p:spPr>
          <a:xfrm>
            <a:off x="6969125" y="714375"/>
            <a:ext cx="396900" cy="5945100"/>
          </a:xfrm>
          <a:prstGeom prst="rect">
            <a:avLst/>
          </a:prstGeom>
          <a:solidFill>
            <a:srgbClr val="FFF4C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b="1" dirty="0">
                <a:solidFill>
                  <a:srgbClr val="FF0000"/>
                </a:solidFill>
                <a:latin typeface="Calibri"/>
                <a:ea typeface="Calibri"/>
                <a:cs typeface="Calibri"/>
                <a:sym typeface="Calibri"/>
              </a:rPr>
              <a:t>N</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Ã</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O</a:t>
            </a:r>
            <a:endParaRPr b="1" dirty="0">
              <a:solidFill>
                <a:srgbClr val="FF0000"/>
              </a:solidFill>
            </a:endParaRPr>
          </a:p>
          <a:p>
            <a:pPr marL="0" marR="0" lvl="0" indent="0" algn="l" rtl="0">
              <a:spcBef>
                <a:spcPts val="0"/>
              </a:spcBef>
              <a:spcAft>
                <a:spcPts val="0"/>
              </a:spcAft>
              <a:buNone/>
            </a:pPr>
            <a:endParaRPr b="1" dirty="0">
              <a:solidFill>
                <a:srgbClr val="FF0000"/>
              </a:solidFill>
              <a:latin typeface="Calibri"/>
              <a:ea typeface="Calibri"/>
              <a:cs typeface="Calibri"/>
              <a:sym typeface="Calibri"/>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H</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Á</a:t>
            </a:r>
            <a:endParaRPr b="1" dirty="0">
              <a:solidFill>
                <a:srgbClr val="FF0000"/>
              </a:solidFill>
            </a:endParaRPr>
          </a:p>
          <a:p>
            <a:pPr marL="0" marR="0" lvl="0" indent="0" algn="l" rtl="0">
              <a:spcBef>
                <a:spcPts val="0"/>
              </a:spcBef>
              <a:spcAft>
                <a:spcPts val="0"/>
              </a:spcAft>
              <a:buNone/>
            </a:pPr>
            <a:endParaRPr b="1" dirty="0">
              <a:solidFill>
                <a:srgbClr val="FF0000"/>
              </a:solidFill>
              <a:latin typeface="Calibri"/>
              <a:ea typeface="Calibri"/>
              <a:cs typeface="Calibri"/>
              <a:sym typeface="Calibri"/>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E</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S</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T</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A</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D</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I</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A</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M</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E</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N</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T</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O</a:t>
            </a:r>
            <a:endParaRPr b="1" dirty="0">
              <a:solidFill>
                <a:srgbClr val="FF0000"/>
              </a:solidFill>
            </a:endParaRPr>
          </a:p>
          <a:p>
            <a:pPr marL="0" marR="0" lvl="0" indent="0" algn="l" rtl="0">
              <a:spcBef>
                <a:spcPts val="0"/>
              </a:spcBef>
              <a:spcAft>
                <a:spcPts val="0"/>
              </a:spcAft>
              <a:buNone/>
            </a:pPr>
            <a:endParaRPr b="1" dirty="0">
              <a:solidFill>
                <a:srgbClr val="FF0000"/>
              </a:solidFill>
              <a:latin typeface="Calibri"/>
              <a:ea typeface="Calibri"/>
              <a:cs typeface="Calibri"/>
              <a:sym typeface="Calibri"/>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R</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E</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V</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E</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R</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S</a:t>
            </a:r>
            <a:endParaRPr b="1" dirty="0">
              <a:solidFill>
                <a:srgbClr val="FF0000"/>
              </a:solidFill>
            </a:endParaRPr>
          </a:p>
          <a:p>
            <a:pPr marL="0" marR="0" lvl="0" indent="0" algn="l" rtl="0">
              <a:spcBef>
                <a:spcPts val="0"/>
              </a:spcBef>
              <a:spcAft>
                <a:spcPts val="0"/>
              </a:spcAft>
              <a:buNone/>
            </a:pPr>
            <a:r>
              <a:rPr lang="pt-BR" b="1" dirty="0">
                <a:solidFill>
                  <a:srgbClr val="FF0000"/>
                </a:solidFill>
                <a:latin typeface="Calibri"/>
                <a:ea typeface="Calibri"/>
                <a:cs typeface="Calibri"/>
                <a:sym typeface="Calibri"/>
              </a:rPr>
              <a:t>O</a:t>
            </a:r>
            <a:endParaRPr b="1" dirty="0">
              <a:solidFill>
                <a:srgbClr val="FF0000"/>
              </a:solidFill>
              <a:latin typeface="Calibri"/>
              <a:ea typeface="Calibri"/>
              <a:cs typeface="Calibri"/>
              <a:sym typeface="Calibri"/>
            </a:endParaRPr>
          </a:p>
        </p:txBody>
      </p:sp>
      <p:sp>
        <p:nvSpPr>
          <p:cNvPr id="366" name="Google Shape;366;p33"/>
          <p:cNvSpPr txBox="1"/>
          <p:nvPr/>
        </p:nvSpPr>
        <p:spPr>
          <a:xfrm>
            <a:off x="-252536" y="60915"/>
            <a:ext cx="908223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b="1">
                <a:solidFill>
                  <a:schemeClr val="dk1"/>
                </a:solidFill>
                <a:latin typeface="Calibri"/>
                <a:ea typeface="Calibri"/>
                <a:cs typeface="Calibri"/>
                <a:sym typeface="Calibri"/>
              </a:rPr>
              <a:t>ATENÇÃO! </a:t>
            </a:r>
            <a:endParaRPr sz="2800" b="1">
              <a:solidFill>
                <a:schemeClr val="dk1"/>
              </a:solidFill>
              <a:latin typeface="Calibri"/>
              <a:ea typeface="Calibri"/>
              <a:cs typeface="Calibri"/>
              <a:sym typeface="Calibri"/>
            </a:endParaRPr>
          </a:p>
        </p:txBody>
      </p:sp>
      <p:sp>
        <p:nvSpPr>
          <p:cNvPr id="367" name="Google Shape;367;p33"/>
          <p:cNvSpPr txBox="1"/>
          <p:nvPr/>
        </p:nvSpPr>
        <p:spPr>
          <a:xfrm>
            <a:off x="1700250" y="6474822"/>
            <a:ext cx="114646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35" descr="Resultado de imagem para GUIDELINE PRESSURE ULCER"/>
          <p:cNvPicPr preferRelativeResize="0"/>
          <p:nvPr/>
        </p:nvPicPr>
        <p:blipFill rotWithShape="1">
          <a:blip r:embed="rId3">
            <a:alphaModFix/>
          </a:blip>
          <a:srcRect/>
          <a:stretch/>
        </p:blipFill>
        <p:spPr>
          <a:xfrm>
            <a:off x="2900362" y="1124744"/>
            <a:ext cx="3425825" cy="5040089"/>
          </a:xfrm>
          <a:prstGeom prst="rect">
            <a:avLst/>
          </a:prstGeom>
          <a:noFill/>
          <a:ln>
            <a:noFill/>
          </a:ln>
        </p:spPr>
      </p:pic>
      <p:sp>
        <p:nvSpPr>
          <p:cNvPr id="373" name="Google Shape;373;p35"/>
          <p:cNvSpPr/>
          <p:nvPr/>
        </p:nvSpPr>
        <p:spPr>
          <a:xfrm>
            <a:off x="107504" y="6309320"/>
            <a:ext cx="903649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a:solidFill>
                  <a:schemeClr val="dk1"/>
                </a:solidFill>
                <a:latin typeface="Tahoma"/>
                <a:ea typeface="Tahoma"/>
                <a:cs typeface="Tahoma"/>
                <a:sym typeface="Tahoma"/>
              </a:rPr>
              <a:t>http://www.epuap.org/wp-content/uploads/2016/10/portuguese-quick-reference-guide-jan2016.pdf</a:t>
            </a:r>
            <a:endParaRPr/>
          </a:p>
        </p:txBody>
      </p:sp>
      <p:sp>
        <p:nvSpPr>
          <p:cNvPr id="374" name="Google Shape;374;p35"/>
          <p:cNvSpPr txBox="1"/>
          <p:nvPr/>
        </p:nvSpPr>
        <p:spPr>
          <a:xfrm>
            <a:off x="107504" y="383815"/>
            <a:ext cx="826925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PRINCIPAIS MEDIDAS PREVENTIVAS DE LP EM PACIENETS SOB RISCO  </a:t>
            </a:r>
            <a:endParaRPr sz="2200" b="1">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36"/>
          <p:cNvPicPr preferRelativeResize="0">
            <a:picLocks noGrp="1"/>
          </p:cNvPicPr>
          <p:nvPr>
            <p:ph type="body" idx="1"/>
          </p:nvPr>
        </p:nvPicPr>
        <p:blipFill rotWithShape="1">
          <a:blip r:embed="rId3">
            <a:alphaModFix/>
          </a:blip>
          <a:srcRect/>
          <a:stretch/>
        </p:blipFill>
        <p:spPr>
          <a:xfrm>
            <a:off x="899592" y="1484313"/>
            <a:ext cx="7488832" cy="4825007"/>
          </a:xfrm>
          <a:prstGeom prst="rect">
            <a:avLst/>
          </a:prstGeom>
          <a:noFill/>
          <a:ln w="9525" cap="flat" cmpd="sng">
            <a:solidFill>
              <a:srgbClr val="FF3300"/>
            </a:solidFill>
            <a:prstDash val="solid"/>
            <a:miter lim="800000"/>
            <a:headEnd type="none" w="sm" len="sm"/>
            <a:tailEnd type="none" w="sm" len="sm"/>
          </a:ln>
        </p:spPr>
      </p:pic>
      <p:sp>
        <p:nvSpPr>
          <p:cNvPr id="380" name="Google Shape;380;p36"/>
          <p:cNvSpPr txBox="1">
            <a:spLocks noGrp="1"/>
          </p:cNvSpPr>
          <p:nvPr>
            <p:ph type="title"/>
          </p:nvPr>
        </p:nvSpPr>
        <p:spPr>
          <a:xfrm>
            <a:off x="107504" y="44624"/>
            <a:ext cx="6468787" cy="58564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sz="2200" dirty="0">
                <a:solidFill>
                  <a:schemeClr val="dk1"/>
                </a:solidFill>
                <a:latin typeface="Calibri"/>
                <a:ea typeface="Calibri"/>
                <a:cs typeface="Calibri"/>
                <a:sym typeface="Calibri"/>
              </a:rPr>
              <a:t>IDENTIFICAR E CONTROLAR OS PRINCIPAIS FATORES DE RISCO PARA LP, ESPECIALMENTE OS EXTRÍNSECOS</a:t>
            </a:r>
            <a:endParaRPr sz="2200" dirty="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37"/>
          <p:cNvPicPr preferRelativeResize="0">
            <a:picLocks noGrp="1"/>
          </p:cNvPicPr>
          <p:nvPr>
            <p:ph type="body" idx="1"/>
          </p:nvPr>
        </p:nvPicPr>
        <p:blipFill rotWithShape="1">
          <a:blip r:embed="rId3">
            <a:alphaModFix/>
          </a:blip>
          <a:srcRect/>
          <a:stretch/>
        </p:blipFill>
        <p:spPr>
          <a:xfrm>
            <a:off x="0" y="1989138"/>
            <a:ext cx="9144000" cy="4868862"/>
          </a:xfrm>
          <a:prstGeom prst="rect">
            <a:avLst/>
          </a:prstGeom>
          <a:noFill/>
          <a:ln>
            <a:noFill/>
          </a:ln>
        </p:spPr>
      </p:pic>
      <p:cxnSp>
        <p:nvCxnSpPr>
          <p:cNvPr id="386" name="Google Shape;386;p37"/>
          <p:cNvCxnSpPr/>
          <p:nvPr/>
        </p:nvCxnSpPr>
        <p:spPr>
          <a:xfrm flipH="1">
            <a:off x="1476375" y="3933825"/>
            <a:ext cx="1079500" cy="1588"/>
          </a:xfrm>
          <a:prstGeom prst="straightConnector1">
            <a:avLst/>
          </a:prstGeom>
          <a:noFill/>
          <a:ln w="76200" cap="flat" cmpd="sng">
            <a:solidFill>
              <a:srgbClr val="FF0000"/>
            </a:solidFill>
            <a:prstDash val="solid"/>
            <a:round/>
            <a:headEnd type="none" w="med" len="med"/>
            <a:tailEnd type="triangle" w="med" len="med"/>
          </a:ln>
        </p:spPr>
      </p:cxnSp>
      <p:sp>
        <p:nvSpPr>
          <p:cNvPr id="387" name="Google Shape;387;p37"/>
          <p:cNvSpPr txBox="1"/>
          <p:nvPr/>
        </p:nvSpPr>
        <p:spPr>
          <a:xfrm>
            <a:off x="0" y="46744"/>
            <a:ext cx="724672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b="1" dirty="0">
                <a:solidFill>
                  <a:schemeClr val="dk1"/>
                </a:solidFill>
                <a:latin typeface="Calibri"/>
                <a:ea typeface="Calibri"/>
                <a:cs typeface="Calibri"/>
                <a:sym typeface="Calibri"/>
              </a:rPr>
              <a:t>MEDIR O RISCO MEDIANTE ESCALAS VALIDADAS</a:t>
            </a:r>
            <a:endParaRPr sz="2000" dirty="0"/>
          </a:p>
          <a:p>
            <a:pPr marL="0" marR="0" lvl="0" indent="0" algn="l" rtl="0">
              <a:spcBef>
                <a:spcPts val="0"/>
              </a:spcBef>
              <a:spcAft>
                <a:spcPts val="0"/>
              </a:spcAft>
              <a:buNone/>
            </a:pPr>
            <a:r>
              <a:rPr lang="pt-BR" sz="2000" b="1" dirty="0">
                <a:solidFill>
                  <a:schemeClr val="dk1"/>
                </a:solidFill>
                <a:latin typeface="Calibri"/>
                <a:ea typeface="Calibri"/>
                <a:cs typeface="Calibri"/>
                <a:sym typeface="Calibri"/>
              </a:rPr>
              <a:t>NO BRASIL - PREDITIVAS DE RISCO (ESCALA DE BRADEN)</a:t>
            </a:r>
            <a:endParaRPr sz="2000" b="1" dirty="0">
              <a:solidFill>
                <a:schemeClr val="dk1"/>
              </a:solidFill>
              <a:latin typeface="Calibri"/>
              <a:ea typeface="Calibri"/>
              <a:cs typeface="Calibri"/>
              <a:sym typeface="Calibri"/>
            </a:endParaRPr>
          </a:p>
        </p:txBody>
      </p:sp>
      <p:sp>
        <p:nvSpPr>
          <p:cNvPr id="388" name="Google Shape;388;p37"/>
          <p:cNvSpPr txBox="1"/>
          <p:nvPr/>
        </p:nvSpPr>
        <p:spPr>
          <a:xfrm>
            <a:off x="4138" y="4482454"/>
            <a:ext cx="2013885"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a:solidFill>
                  <a:schemeClr val="dk1"/>
                </a:solidFill>
                <a:latin typeface="Calibri"/>
                <a:ea typeface="Calibri"/>
                <a:cs typeface="Calibri"/>
                <a:sym typeface="Calibri"/>
              </a:rPr>
              <a:t>Foto: arquivo pessoal</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Escala de Braden </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utilizada - informatizada </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em prontuário eletrônico</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de um Hospital Universitário</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do RJ </a:t>
            </a:r>
            <a:endParaRPr/>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p:txBody>
      </p:sp>
      <p:sp>
        <p:nvSpPr>
          <p:cNvPr id="389" name="Google Shape;389;p37"/>
          <p:cNvSpPr txBox="1"/>
          <p:nvPr/>
        </p:nvSpPr>
        <p:spPr>
          <a:xfrm>
            <a:off x="179520" y="911622"/>
            <a:ext cx="8858001" cy="1077218"/>
          </a:xfrm>
          <a:prstGeom prst="rect">
            <a:avLst/>
          </a:prstGeom>
          <a:solidFill>
            <a:srgbClr val="FFF4C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A AVALIAÇÃO DE RISCO DEVE SER REALIZADA NAS PRIMEIRAS 6 HORAS DA ADMINISSÃO DA UNIDADE</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DE SAÚDE E APÓS, A CADA MUDANÇA DO QUADRO CLÍNICO!</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 ATENÇÃO! AVALIAR NA ADMISSÃO PRESENÇA DE LP PREGRESSA - ORIGEM DO SURGIMENTO,</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TEMPO DE EXISTÊNCIA DA LESÃO, CARACTERÍSTICAS E TRATAMENTOS PRÉVIOS. </a:t>
            </a:r>
            <a:endParaRPr sz="1600" b="1">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38"/>
          <p:cNvPicPr preferRelativeResize="0"/>
          <p:nvPr/>
        </p:nvPicPr>
        <p:blipFill rotWithShape="1">
          <a:blip r:embed="rId3">
            <a:alphaModFix/>
          </a:blip>
          <a:srcRect/>
          <a:stretch/>
        </p:blipFill>
        <p:spPr>
          <a:xfrm>
            <a:off x="250825" y="981075"/>
            <a:ext cx="8713788" cy="5761038"/>
          </a:xfrm>
          <a:prstGeom prst="rect">
            <a:avLst/>
          </a:prstGeom>
          <a:noFill/>
          <a:ln>
            <a:noFill/>
          </a:ln>
        </p:spPr>
      </p:pic>
      <p:sp>
        <p:nvSpPr>
          <p:cNvPr id="395" name="Google Shape;395;p38"/>
          <p:cNvSpPr/>
          <p:nvPr/>
        </p:nvSpPr>
        <p:spPr>
          <a:xfrm>
            <a:off x="30518" y="116632"/>
            <a:ext cx="864235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NA UTI - RECOMENDA-SE ESCALA DE CUBBIN JACKSON</a:t>
            </a:r>
            <a:endParaRPr sz="2200" b="1">
              <a:solidFill>
                <a:schemeClr val="dk1"/>
              </a:solidFill>
              <a:latin typeface="Calibri"/>
              <a:ea typeface="Calibri"/>
              <a:cs typeface="Calibri"/>
              <a:sym typeface="Calibri"/>
            </a:endParaRPr>
          </a:p>
        </p:txBody>
      </p:sp>
      <p:sp>
        <p:nvSpPr>
          <p:cNvPr id="396" name="Google Shape;396;p38"/>
          <p:cNvSpPr txBox="1"/>
          <p:nvPr/>
        </p:nvSpPr>
        <p:spPr>
          <a:xfrm>
            <a:off x="323528" y="4482454"/>
            <a:ext cx="2013885"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a:solidFill>
                  <a:schemeClr val="dk1"/>
                </a:solidFill>
                <a:latin typeface="Calibri"/>
                <a:ea typeface="Calibri"/>
                <a:cs typeface="Calibri"/>
                <a:sym typeface="Calibri"/>
              </a:rPr>
              <a:t>Foto: arquivo pessoal</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Escala de Cubbin Jackson</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utilizada - informatizada </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em prontuário eletrônico</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de um Hospital Universitário</a:t>
            </a:r>
            <a:endParaRPr/>
          </a:p>
          <a:p>
            <a:pPr marL="0" marR="0" lvl="0" indent="0" algn="ctr" rtl="0">
              <a:spcBef>
                <a:spcPts val="0"/>
              </a:spcBef>
              <a:spcAft>
                <a:spcPts val="0"/>
              </a:spcAft>
              <a:buNone/>
            </a:pPr>
            <a:r>
              <a:rPr lang="pt-BR" sz="1200" b="1">
                <a:solidFill>
                  <a:schemeClr val="dk1"/>
                </a:solidFill>
                <a:latin typeface="Calibri"/>
                <a:ea typeface="Calibri"/>
                <a:cs typeface="Calibri"/>
                <a:sym typeface="Calibri"/>
              </a:rPr>
              <a:t>do RJ </a:t>
            </a:r>
            <a:endParaRPr/>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p:txBody>
      </p:sp>
      <p:cxnSp>
        <p:nvCxnSpPr>
          <p:cNvPr id="397" name="Google Shape;397;p38"/>
          <p:cNvCxnSpPr/>
          <p:nvPr/>
        </p:nvCxnSpPr>
        <p:spPr>
          <a:xfrm flipH="1">
            <a:off x="1619672" y="3573016"/>
            <a:ext cx="1079500" cy="1588"/>
          </a:xfrm>
          <a:prstGeom prst="straightConnector1">
            <a:avLst/>
          </a:prstGeom>
          <a:noFill/>
          <a:ln w="76200" cap="flat" cmpd="sng">
            <a:solidFill>
              <a:srgbClr val="FF0000"/>
            </a:solidFill>
            <a:prstDash val="solid"/>
            <a:round/>
            <a:headEnd type="none" w="med" len="med"/>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9"/>
          <p:cNvSpPr txBox="1">
            <a:spLocks noGrp="1"/>
          </p:cNvSpPr>
          <p:nvPr>
            <p:ph type="title"/>
          </p:nvPr>
        </p:nvSpPr>
        <p:spPr>
          <a:xfrm>
            <a:off x="0" y="-315416"/>
            <a:ext cx="8697913"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pt-BR" sz="2200" b="1">
                <a:solidFill>
                  <a:schemeClr val="dk1"/>
                </a:solidFill>
                <a:latin typeface="Calibri"/>
                <a:ea typeface="Calibri"/>
                <a:cs typeface="Calibri"/>
                <a:sym typeface="Calibri"/>
              </a:rPr>
            </a:br>
            <a:r>
              <a:rPr lang="pt-BR" sz="2200" b="1">
                <a:solidFill>
                  <a:schemeClr val="dk1"/>
                </a:solidFill>
                <a:latin typeface="Calibri"/>
                <a:ea typeface="Calibri"/>
                <a:cs typeface="Calibri"/>
                <a:sym typeface="Calibri"/>
              </a:rPr>
              <a:t>REALIZAR NOTIFICAÇÃO DE EVENTO ADVERSO - LP</a:t>
            </a:r>
            <a:br>
              <a:rPr lang="pt-BR" sz="2200" b="1">
                <a:solidFill>
                  <a:schemeClr val="dk1"/>
                </a:solidFill>
                <a:latin typeface="Calibri"/>
                <a:ea typeface="Calibri"/>
                <a:cs typeface="Calibri"/>
                <a:sym typeface="Calibri"/>
              </a:rPr>
            </a:br>
            <a:r>
              <a:rPr lang="pt-BR" sz="2200" b="1">
                <a:solidFill>
                  <a:schemeClr val="dk1"/>
                </a:solidFill>
                <a:latin typeface="Calibri"/>
                <a:ea typeface="Calibri"/>
                <a:cs typeface="Calibri"/>
                <a:sym typeface="Calibri"/>
              </a:rPr>
              <a:t>(NÚCLEO DE SEGURANÇA DO PACIENTE)</a:t>
            </a:r>
            <a:endParaRPr sz="2200" b="1">
              <a:solidFill>
                <a:schemeClr val="dk1"/>
              </a:solidFill>
              <a:latin typeface="Calibri"/>
              <a:ea typeface="Calibri"/>
              <a:cs typeface="Calibri"/>
              <a:sym typeface="Calibri"/>
            </a:endParaRPr>
          </a:p>
        </p:txBody>
      </p:sp>
      <p:pic>
        <p:nvPicPr>
          <p:cNvPr id="403" name="Google Shape;403;p39"/>
          <p:cNvPicPr preferRelativeResize="0"/>
          <p:nvPr/>
        </p:nvPicPr>
        <p:blipFill rotWithShape="1">
          <a:blip r:embed="rId3">
            <a:alphaModFix/>
          </a:blip>
          <a:srcRect/>
          <a:stretch/>
        </p:blipFill>
        <p:spPr>
          <a:xfrm>
            <a:off x="1187624" y="1810120"/>
            <a:ext cx="6696744" cy="898800"/>
          </a:xfrm>
          <a:prstGeom prst="rect">
            <a:avLst/>
          </a:prstGeom>
          <a:noFill/>
          <a:ln>
            <a:noFill/>
          </a:ln>
        </p:spPr>
      </p:pic>
      <p:pic>
        <p:nvPicPr>
          <p:cNvPr id="404" name="Google Shape;404;p39"/>
          <p:cNvPicPr preferRelativeResize="0"/>
          <p:nvPr/>
        </p:nvPicPr>
        <p:blipFill rotWithShape="1">
          <a:blip r:embed="rId4">
            <a:alphaModFix/>
          </a:blip>
          <a:srcRect/>
          <a:stretch/>
        </p:blipFill>
        <p:spPr>
          <a:xfrm>
            <a:off x="1187624" y="2708920"/>
            <a:ext cx="6696744" cy="3717032"/>
          </a:xfrm>
          <a:prstGeom prst="rect">
            <a:avLst/>
          </a:prstGeom>
          <a:noFill/>
          <a:ln>
            <a:noFill/>
          </a:ln>
        </p:spPr>
      </p:pic>
      <p:sp>
        <p:nvSpPr>
          <p:cNvPr id="405" name="Google Shape;405;p39"/>
          <p:cNvSpPr txBox="1"/>
          <p:nvPr/>
        </p:nvSpPr>
        <p:spPr>
          <a:xfrm>
            <a:off x="345893" y="1052736"/>
            <a:ext cx="8233729" cy="584775"/>
          </a:xfrm>
          <a:prstGeom prst="rect">
            <a:avLst/>
          </a:prstGeom>
          <a:solidFill>
            <a:srgbClr val="FFF4C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ATENÇÃO! CASO HAJA NÚCLEO DE SEGURANÇA DO PACIENTE EM SUA UNIDADE E SISTEMA DE </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NOTIFICAÇÃO DE LP, NÃO ESQUEÇA DE REALIZAR A NOTIFICAÇÃO DO EVENTO ADVERSO!!! </a:t>
            </a:r>
            <a:endParaRPr sz="1600" b="1">
              <a:solidFill>
                <a:schemeClr val="dk1"/>
              </a:solidFill>
              <a:latin typeface="Calibri"/>
              <a:ea typeface="Calibri"/>
              <a:cs typeface="Calibri"/>
              <a:sym typeface="Calibri"/>
            </a:endParaRPr>
          </a:p>
        </p:txBody>
      </p:sp>
      <p:sp>
        <p:nvSpPr>
          <p:cNvPr id="406" name="Google Shape;406;p39"/>
          <p:cNvSpPr txBox="1"/>
          <p:nvPr/>
        </p:nvSpPr>
        <p:spPr>
          <a:xfrm>
            <a:off x="251520" y="6506180"/>
            <a:ext cx="1065718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b="1">
                <a:solidFill>
                  <a:schemeClr val="dk1"/>
                </a:solidFill>
                <a:latin typeface="Calibri"/>
                <a:ea typeface="Calibri"/>
                <a:cs typeface="Calibri"/>
                <a:sym typeface="Calibri"/>
              </a:rPr>
              <a:t>Foto: arquivo pessoal – Formulário de Notificação de evento Adverso informatizado em prontuário eletrônico de um Hospital Universitário do RJ </a:t>
            </a:r>
            <a:endParaRPr/>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40" descr="ANd9GcQ8NsNDhOEfJvGzotGGp_KqhFyNjfvGue5w3qs7lA9kyvLy9RcEZ_Ptk88"/>
          <p:cNvPicPr preferRelativeResize="0"/>
          <p:nvPr/>
        </p:nvPicPr>
        <p:blipFill rotWithShape="1">
          <a:blip r:embed="rId3">
            <a:alphaModFix/>
          </a:blip>
          <a:srcRect/>
          <a:stretch/>
        </p:blipFill>
        <p:spPr>
          <a:xfrm>
            <a:off x="1835150" y="2133600"/>
            <a:ext cx="2447925" cy="3240088"/>
          </a:xfrm>
          <a:prstGeom prst="rect">
            <a:avLst/>
          </a:prstGeom>
          <a:noFill/>
          <a:ln>
            <a:noFill/>
          </a:ln>
        </p:spPr>
      </p:pic>
      <p:pic>
        <p:nvPicPr>
          <p:cNvPr id="412" name="Google Shape;412;p40" descr="ANd9GcRg5JAXHsP7YrqcD7l4o6z6KjPR1mjYRVb38R58G9GZv79O-H9Mt44sAKDoYQ"/>
          <p:cNvPicPr preferRelativeResize="0"/>
          <p:nvPr/>
        </p:nvPicPr>
        <p:blipFill rotWithShape="1">
          <a:blip r:embed="rId4">
            <a:alphaModFix/>
          </a:blip>
          <a:srcRect/>
          <a:stretch/>
        </p:blipFill>
        <p:spPr>
          <a:xfrm>
            <a:off x="4284663" y="2133600"/>
            <a:ext cx="3024187" cy="3262313"/>
          </a:xfrm>
          <a:prstGeom prst="rect">
            <a:avLst/>
          </a:prstGeom>
          <a:noFill/>
          <a:ln>
            <a:noFill/>
          </a:ln>
        </p:spPr>
      </p:pic>
      <p:sp>
        <p:nvSpPr>
          <p:cNvPr id="413" name="Google Shape;413;p40"/>
          <p:cNvSpPr txBox="1"/>
          <p:nvPr/>
        </p:nvSpPr>
        <p:spPr>
          <a:xfrm>
            <a:off x="0" y="260648"/>
            <a:ext cx="44871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EXAMINAR A PELE DIARIAMENTE </a:t>
            </a:r>
            <a:endParaRPr sz="2400" b="1">
              <a:solidFill>
                <a:schemeClr val="dk1"/>
              </a:solidFill>
              <a:latin typeface="Calibri"/>
              <a:ea typeface="Calibri"/>
              <a:cs typeface="Calibri"/>
              <a:sym typeface="Calibri"/>
            </a:endParaRPr>
          </a:p>
        </p:txBody>
      </p:sp>
      <p:pic>
        <p:nvPicPr>
          <p:cNvPr id="414" name="Google Shape;414;p40"/>
          <p:cNvPicPr preferRelativeResize="0"/>
          <p:nvPr/>
        </p:nvPicPr>
        <p:blipFill rotWithShape="1">
          <a:blip r:embed="rId5">
            <a:alphaModFix/>
          </a:blip>
          <a:srcRect/>
          <a:stretch/>
        </p:blipFill>
        <p:spPr>
          <a:xfrm>
            <a:off x="1403648" y="5517232"/>
            <a:ext cx="6543675" cy="676275"/>
          </a:xfrm>
          <a:prstGeom prst="rect">
            <a:avLst/>
          </a:prstGeom>
          <a:noFill/>
          <a:ln>
            <a:noFill/>
          </a:ln>
        </p:spPr>
      </p:pic>
      <p:sp>
        <p:nvSpPr>
          <p:cNvPr id="415" name="Google Shape;415;p40"/>
          <p:cNvSpPr txBox="1"/>
          <p:nvPr/>
        </p:nvSpPr>
        <p:spPr>
          <a:xfrm>
            <a:off x="4788024" y="5855369"/>
            <a:ext cx="128509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Calibri"/>
                <a:ea typeface="Calibri"/>
                <a:cs typeface="Calibri"/>
                <a:sym typeface="Calibri"/>
              </a:rPr>
              <a:t>NPUAP, 2016</a:t>
            </a:r>
            <a:endParaRPr sz="16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4"/>
          <p:cNvPicPr preferRelativeResize="0"/>
          <p:nvPr/>
        </p:nvPicPr>
        <p:blipFill rotWithShape="1">
          <a:blip r:embed="rId3">
            <a:alphaModFix/>
          </a:blip>
          <a:srcRect/>
          <a:stretch/>
        </p:blipFill>
        <p:spPr>
          <a:xfrm>
            <a:off x="107504" y="909750"/>
            <a:ext cx="6048672" cy="5759610"/>
          </a:xfrm>
          <a:prstGeom prst="rect">
            <a:avLst/>
          </a:prstGeom>
          <a:noFill/>
          <a:ln>
            <a:noFill/>
          </a:ln>
        </p:spPr>
      </p:pic>
      <p:sp>
        <p:nvSpPr>
          <p:cNvPr id="64" name="Google Shape;64;p4"/>
          <p:cNvSpPr txBox="1"/>
          <p:nvPr/>
        </p:nvSpPr>
        <p:spPr>
          <a:xfrm>
            <a:off x="20147" y="429303"/>
            <a:ext cx="60503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ATENÇÃO AO DIAGNÓSTICO NA PELE ESCURA!</a:t>
            </a:r>
            <a:endParaRPr sz="2400" b="1">
              <a:solidFill>
                <a:schemeClr val="dk1"/>
              </a:solidFill>
              <a:latin typeface="Calibri"/>
              <a:ea typeface="Calibri"/>
              <a:cs typeface="Calibri"/>
              <a:sym typeface="Calibri"/>
            </a:endParaRPr>
          </a:p>
        </p:txBody>
      </p:sp>
      <p:sp>
        <p:nvSpPr>
          <p:cNvPr id="65" name="Google Shape;65;p4"/>
          <p:cNvSpPr/>
          <p:nvPr/>
        </p:nvSpPr>
        <p:spPr>
          <a:xfrm>
            <a:off x="251520" y="980728"/>
            <a:ext cx="13876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accent2"/>
                </a:solidFill>
                <a:latin typeface="Calibri"/>
                <a:ea typeface="Calibri"/>
                <a:cs typeface="Calibri"/>
                <a:sym typeface="Calibri"/>
              </a:rPr>
              <a:t>pitiríase rósea</a:t>
            </a:r>
            <a:endParaRPr sz="1600" b="1">
              <a:solidFill>
                <a:schemeClr val="lt1"/>
              </a:solidFill>
              <a:latin typeface="Calibri"/>
              <a:ea typeface="Calibri"/>
              <a:cs typeface="Calibri"/>
              <a:sym typeface="Calibri"/>
            </a:endParaRPr>
          </a:p>
        </p:txBody>
      </p:sp>
      <p:sp>
        <p:nvSpPr>
          <p:cNvPr id="66" name="Google Shape;66;p4" descr="Doctors may be missing illnesses because UK medical textbooks ..."/>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pic>
        <p:nvPicPr>
          <p:cNvPr id="67" name="Google Shape;67;p4"/>
          <p:cNvPicPr preferRelativeResize="0"/>
          <p:nvPr/>
        </p:nvPicPr>
        <p:blipFill rotWithShape="1">
          <a:blip r:embed="rId4">
            <a:alphaModFix/>
          </a:blip>
          <a:srcRect/>
          <a:stretch/>
        </p:blipFill>
        <p:spPr>
          <a:xfrm>
            <a:off x="5292080" y="2492896"/>
            <a:ext cx="3598083" cy="3328591"/>
          </a:xfrm>
          <a:prstGeom prst="rect">
            <a:avLst/>
          </a:prstGeom>
          <a:noFill/>
          <a:ln>
            <a:noFill/>
          </a:ln>
        </p:spPr>
      </p:pic>
      <p:sp>
        <p:nvSpPr>
          <p:cNvPr id="68" name="Google Shape;68;p4"/>
          <p:cNvSpPr txBox="1"/>
          <p:nvPr/>
        </p:nvSpPr>
        <p:spPr>
          <a:xfrm>
            <a:off x="7452320" y="5517232"/>
            <a:ext cx="108012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lt1"/>
                </a:solidFill>
                <a:latin typeface="Calibri"/>
                <a:ea typeface="Calibri"/>
                <a:cs typeface="Calibri"/>
                <a:sym typeface="Calibri"/>
              </a:rPr>
              <a:t>2020</a:t>
            </a:r>
            <a:endParaRPr sz="1600" b="1">
              <a:solidFill>
                <a:schemeClr val="lt1"/>
              </a:solidFill>
              <a:latin typeface="Calibri"/>
              <a:ea typeface="Calibri"/>
              <a:cs typeface="Calibri"/>
              <a:sym typeface="Calibri"/>
            </a:endParaRPr>
          </a:p>
        </p:txBody>
      </p:sp>
      <p:sp>
        <p:nvSpPr>
          <p:cNvPr id="69" name="Google Shape;69;p4"/>
          <p:cNvSpPr/>
          <p:nvPr/>
        </p:nvSpPr>
        <p:spPr>
          <a:xfrm>
            <a:off x="3324920" y="1041053"/>
            <a:ext cx="13875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600" b="1">
                <a:solidFill>
                  <a:schemeClr val="accent2"/>
                </a:solidFill>
                <a:latin typeface="Calibri"/>
                <a:ea typeface="Calibri"/>
                <a:cs typeface="Calibri"/>
                <a:sym typeface="Calibri"/>
              </a:rPr>
              <a:t>pitiríase rósea</a:t>
            </a:r>
            <a:endParaRPr sz="1600" b="1">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xfrm>
            <a:off x="-36512" y="17044"/>
            <a:ext cx="8229600" cy="9667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sz="2400" b="1">
                <a:solidFill>
                  <a:schemeClr val="dk1"/>
                </a:solidFill>
                <a:latin typeface="Calibri"/>
                <a:ea typeface="Calibri"/>
                <a:cs typeface="Calibri"/>
                <a:sym typeface="Calibri"/>
              </a:rPr>
              <a:t>IDENTIFICAR ÁREAS DE RISCO </a:t>
            </a:r>
            <a:br>
              <a:rPr lang="pt-BR" sz="2400" b="1">
                <a:solidFill>
                  <a:schemeClr val="dk1"/>
                </a:solidFill>
                <a:latin typeface="Calibri"/>
                <a:ea typeface="Calibri"/>
                <a:cs typeface="Calibri"/>
                <a:sym typeface="Calibri"/>
              </a:rPr>
            </a:br>
            <a:r>
              <a:rPr lang="pt-BR" sz="2400" b="1">
                <a:solidFill>
                  <a:schemeClr val="dk1"/>
                </a:solidFill>
                <a:latin typeface="Calibri"/>
                <a:ea typeface="Calibri"/>
                <a:cs typeface="Calibri"/>
                <a:sym typeface="Calibri"/>
              </a:rPr>
              <a:t>(PROEMINÊNCIAS ÓSSEAS)</a:t>
            </a:r>
            <a:endParaRPr sz="2400" b="1">
              <a:solidFill>
                <a:schemeClr val="dk1"/>
              </a:solidFill>
              <a:latin typeface="Calibri"/>
              <a:ea typeface="Calibri"/>
              <a:cs typeface="Calibri"/>
              <a:sym typeface="Calibri"/>
            </a:endParaRPr>
          </a:p>
        </p:txBody>
      </p:sp>
      <p:pic>
        <p:nvPicPr>
          <p:cNvPr id="421" name="Google Shape;421;p41" descr="pontos"/>
          <p:cNvPicPr preferRelativeResize="0"/>
          <p:nvPr/>
        </p:nvPicPr>
        <p:blipFill rotWithShape="1">
          <a:blip r:embed="rId3">
            <a:alphaModFix/>
          </a:blip>
          <a:srcRect/>
          <a:stretch/>
        </p:blipFill>
        <p:spPr>
          <a:xfrm>
            <a:off x="1619250" y="1196752"/>
            <a:ext cx="6192838" cy="4537298"/>
          </a:xfrm>
          <a:prstGeom prst="rect">
            <a:avLst/>
          </a:prstGeom>
          <a:noFill/>
          <a:ln>
            <a:noFill/>
          </a:ln>
        </p:spPr>
      </p:pic>
      <p:sp>
        <p:nvSpPr>
          <p:cNvPr id="422" name="Google Shape;422;p41"/>
          <p:cNvSpPr/>
          <p:nvPr/>
        </p:nvSpPr>
        <p:spPr>
          <a:xfrm>
            <a:off x="611188" y="6021388"/>
            <a:ext cx="7777162" cy="5492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000"/>
              <a:buFont typeface="Noto Sans Symbols"/>
              <a:buNone/>
            </a:pPr>
            <a:r>
              <a:rPr lang="pt-BR" sz="1000" b="1">
                <a:solidFill>
                  <a:schemeClr val="dk1"/>
                </a:solidFill>
                <a:latin typeface="Tahoma"/>
                <a:ea typeface="Tahoma"/>
                <a:cs typeface="Tahoma"/>
                <a:sym typeface="Tahoma"/>
              </a:rPr>
              <a:t>Fonte: RIBEIRÃO PRETO. Prefeitura Municipal. Secretaria Municipal de Saúde.</a:t>
            </a:r>
            <a:endParaRPr/>
          </a:p>
          <a:p>
            <a:pPr marL="0" marR="0" lvl="0" indent="0" algn="ctr" rtl="0">
              <a:spcBef>
                <a:spcPts val="0"/>
              </a:spcBef>
              <a:spcAft>
                <a:spcPts val="0"/>
              </a:spcAft>
              <a:buClr>
                <a:schemeClr val="dk1"/>
              </a:buClr>
              <a:buSzPts val="1000"/>
              <a:buFont typeface="Noto Sans Symbols"/>
              <a:buNone/>
            </a:pPr>
            <a:r>
              <a:rPr lang="pt-BR" sz="1000" b="1">
                <a:solidFill>
                  <a:schemeClr val="dk1"/>
                </a:solidFill>
                <a:latin typeface="Tahoma"/>
                <a:ea typeface="Tahoma"/>
                <a:cs typeface="Tahoma"/>
                <a:sym typeface="Tahoma"/>
              </a:rPr>
              <a:t>Serviço de Assistência Domiciliar da Secretaria Municipal da Saúde de Ribeirão Preto. </a:t>
            </a:r>
            <a:endParaRPr/>
          </a:p>
          <a:p>
            <a:pPr marL="0" marR="0" lvl="0" indent="0" algn="ctr" rtl="0">
              <a:spcBef>
                <a:spcPts val="0"/>
              </a:spcBef>
              <a:spcAft>
                <a:spcPts val="0"/>
              </a:spcAft>
              <a:buClr>
                <a:schemeClr val="dk1"/>
              </a:buClr>
              <a:buSzPts val="1000"/>
              <a:buFont typeface="Noto Sans Symbols"/>
              <a:buNone/>
            </a:pPr>
            <a:r>
              <a:rPr lang="pt-BR" sz="1000" b="1">
                <a:solidFill>
                  <a:schemeClr val="dk1"/>
                </a:solidFill>
                <a:latin typeface="Tahoma"/>
                <a:ea typeface="Tahoma"/>
                <a:cs typeface="Tahoma"/>
                <a:sym typeface="Tahoma"/>
              </a:rPr>
              <a:t>Manual: Assistência Integral às pessoas com feridas crônicas. Ribeirão Preto, 2004.</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2"/>
          <p:cNvSpPr txBox="1">
            <a:spLocks noGrp="1"/>
          </p:cNvSpPr>
          <p:nvPr>
            <p:ph type="title"/>
          </p:nvPr>
        </p:nvSpPr>
        <p:spPr>
          <a:xfrm>
            <a:off x="-8453" y="44624"/>
            <a:ext cx="6520089" cy="662459"/>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None/>
            </a:pPr>
            <a:r>
              <a:rPr lang="pt-BR" sz="2160" b="1" dirty="0">
                <a:solidFill>
                  <a:schemeClr val="dk1"/>
                </a:solidFill>
                <a:latin typeface="Calibri"/>
                <a:ea typeface="Calibri"/>
                <a:cs typeface="Calibri"/>
                <a:sym typeface="Calibri"/>
              </a:rPr>
              <a:t>UTILIZAR TÉCNICA DE DIGITO PRESSÃO POR 15 SEGUNDOS</a:t>
            </a:r>
            <a:br>
              <a:rPr lang="pt-BR" sz="2160" b="1" dirty="0">
                <a:solidFill>
                  <a:schemeClr val="dk1"/>
                </a:solidFill>
                <a:latin typeface="Calibri"/>
                <a:ea typeface="Calibri"/>
                <a:cs typeface="Calibri"/>
                <a:sym typeface="Calibri"/>
              </a:rPr>
            </a:br>
            <a:r>
              <a:rPr lang="pt-BR" sz="2160" b="1" dirty="0">
                <a:solidFill>
                  <a:schemeClr val="dk1"/>
                </a:solidFill>
                <a:latin typeface="Calibri"/>
                <a:ea typeface="Calibri"/>
                <a:cs typeface="Calibri"/>
                <a:sym typeface="Calibri"/>
              </a:rPr>
              <a:t>PARA O DIAGNÓSTICO DE LP ESTÁGIO 1</a:t>
            </a:r>
            <a:br>
              <a:rPr lang="pt-BR" sz="2880" b="1" dirty="0"/>
            </a:br>
            <a:r>
              <a:rPr lang="pt-BR" sz="2880" b="1" dirty="0"/>
              <a:t> </a:t>
            </a:r>
            <a:endParaRPr sz="2880" b="1" dirty="0"/>
          </a:p>
        </p:txBody>
      </p:sp>
      <p:pic>
        <p:nvPicPr>
          <p:cNvPr id="428" name="Google Shape;428;p42" descr="th8a"/>
          <p:cNvPicPr preferRelativeResize="0"/>
          <p:nvPr/>
        </p:nvPicPr>
        <p:blipFill rotWithShape="1">
          <a:blip r:embed="rId3">
            <a:alphaModFix/>
          </a:blip>
          <a:srcRect/>
          <a:stretch/>
        </p:blipFill>
        <p:spPr>
          <a:xfrm>
            <a:off x="467544" y="1124745"/>
            <a:ext cx="4104456" cy="5026172"/>
          </a:xfrm>
          <a:prstGeom prst="rect">
            <a:avLst/>
          </a:prstGeom>
          <a:noFill/>
          <a:ln>
            <a:noFill/>
          </a:ln>
        </p:spPr>
      </p:pic>
      <p:pic>
        <p:nvPicPr>
          <p:cNvPr id="429" name="Google Shape;429;p42" descr="th8b"/>
          <p:cNvPicPr preferRelativeResize="0"/>
          <p:nvPr/>
        </p:nvPicPr>
        <p:blipFill rotWithShape="1">
          <a:blip r:embed="rId4">
            <a:alphaModFix/>
          </a:blip>
          <a:srcRect/>
          <a:stretch/>
        </p:blipFill>
        <p:spPr>
          <a:xfrm>
            <a:off x="4543077" y="1124745"/>
            <a:ext cx="3945634" cy="5026172"/>
          </a:xfrm>
          <a:prstGeom prst="rect">
            <a:avLst/>
          </a:prstGeom>
          <a:noFill/>
          <a:ln>
            <a:noFill/>
          </a:ln>
        </p:spPr>
      </p:pic>
      <p:cxnSp>
        <p:nvCxnSpPr>
          <p:cNvPr id="430" name="Google Shape;430;p42"/>
          <p:cNvCxnSpPr/>
          <p:nvPr/>
        </p:nvCxnSpPr>
        <p:spPr>
          <a:xfrm flipH="1">
            <a:off x="6372200" y="1700808"/>
            <a:ext cx="576262" cy="1008062"/>
          </a:xfrm>
          <a:prstGeom prst="straightConnector1">
            <a:avLst/>
          </a:prstGeom>
          <a:noFill/>
          <a:ln w="76200" cap="flat" cmpd="sng">
            <a:solidFill>
              <a:srgbClr val="FF0000"/>
            </a:solidFill>
            <a:prstDash val="solid"/>
            <a:round/>
            <a:headEnd type="none" w="med" len="med"/>
            <a:tailEnd type="triangle" w="med" len="med"/>
          </a:ln>
        </p:spPr>
      </p:cxnSp>
      <p:sp>
        <p:nvSpPr>
          <p:cNvPr id="431" name="Google Shape;431;p42"/>
          <p:cNvSpPr txBox="1"/>
          <p:nvPr/>
        </p:nvSpPr>
        <p:spPr>
          <a:xfrm>
            <a:off x="1475656" y="6309320"/>
            <a:ext cx="6441828" cy="461665"/>
          </a:xfrm>
          <a:prstGeom prst="rect">
            <a:avLst/>
          </a:prstGeom>
          <a:solidFill>
            <a:srgbClr val="FFF4C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BRANQUEOU EM 15 SEGUNDOS NÃO TEM LESÃO</a:t>
            </a:r>
            <a:endParaRPr sz="2400" b="1">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3"/>
          <p:cNvPicPr preferRelativeResize="0"/>
          <p:nvPr/>
        </p:nvPicPr>
        <p:blipFill rotWithShape="1">
          <a:blip r:embed="rId3">
            <a:alphaModFix/>
          </a:blip>
          <a:srcRect/>
          <a:stretch/>
        </p:blipFill>
        <p:spPr>
          <a:xfrm>
            <a:off x="611560" y="1340768"/>
            <a:ext cx="4752528" cy="4536455"/>
          </a:xfrm>
          <a:prstGeom prst="rect">
            <a:avLst/>
          </a:prstGeom>
          <a:noFill/>
          <a:ln>
            <a:noFill/>
          </a:ln>
        </p:spPr>
      </p:pic>
      <p:pic>
        <p:nvPicPr>
          <p:cNvPr id="437" name="Google Shape;437;p43" descr="ANd9GcSlae9xezewtU06Sx0h7SUDQOXMRuett_8txwZaET0PJelgCipwEg"/>
          <p:cNvPicPr preferRelativeResize="0"/>
          <p:nvPr/>
        </p:nvPicPr>
        <p:blipFill rotWithShape="1">
          <a:blip r:embed="rId4">
            <a:alphaModFix/>
          </a:blip>
          <a:srcRect/>
          <a:stretch/>
        </p:blipFill>
        <p:spPr>
          <a:xfrm>
            <a:off x="5652120" y="2420888"/>
            <a:ext cx="3221588" cy="2163351"/>
          </a:xfrm>
          <a:prstGeom prst="rect">
            <a:avLst/>
          </a:prstGeom>
          <a:noFill/>
          <a:ln>
            <a:noFill/>
          </a:ln>
        </p:spPr>
      </p:pic>
      <p:sp>
        <p:nvSpPr>
          <p:cNvPr id="438" name="Google Shape;438;p43"/>
          <p:cNvSpPr txBox="1"/>
          <p:nvPr/>
        </p:nvSpPr>
        <p:spPr>
          <a:xfrm>
            <a:off x="30506" y="116632"/>
            <a:ext cx="66505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REALIZAR CUIDADOS DIÁRIOS DA PELE SOB RISCO</a:t>
            </a:r>
            <a:endParaRPr sz="2400" b="1">
              <a:solidFill>
                <a:schemeClr val="dk1"/>
              </a:solidFill>
              <a:latin typeface="Calibri"/>
              <a:ea typeface="Calibri"/>
              <a:cs typeface="Calibri"/>
              <a:sym typeface="Calibri"/>
            </a:endParaRPr>
          </a:p>
        </p:txBody>
      </p:sp>
      <p:sp>
        <p:nvSpPr>
          <p:cNvPr id="439" name="Google Shape;439;p43"/>
          <p:cNvSpPr txBox="1"/>
          <p:nvPr/>
        </p:nvSpPr>
        <p:spPr>
          <a:xfrm>
            <a:off x="5680483" y="4326261"/>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4"/>
          <p:cNvSpPr txBox="1">
            <a:spLocks noGrp="1"/>
          </p:cNvSpPr>
          <p:nvPr>
            <p:ph type="title"/>
          </p:nvPr>
        </p:nvSpPr>
        <p:spPr>
          <a:xfrm>
            <a:off x="63916" y="260648"/>
            <a:ext cx="8229600" cy="1143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pt-BR" sz="2400" b="1">
                <a:solidFill>
                  <a:schemeClr val="dk1"/>
                </a:solidFill>
                <a:latin typeface="Calibri"/>
                <a:ea typeface="Calibri"/>
                <a:cs typeface="Calibri"/>
                <a:sym typeface="Calibri"/>
              </a:rPr>
              <a:t>REALIZAR HIGIENE DIÁRIA DA PELE</a:t>
            </a:r>
            <a:endParaRPr sz="2400" b="1">
              <a:solidFill>
                <a:schemeClr val="dk1"/>
              </a:solidFill>
              <a:latin typeface="Calibri"/>
              <a:ea typeface="Calibri"/>
              <a:cs typeface="Calibri"/>
              <a:sym typeface="Calibri"/>
            </a:endParaRPr>
          </a:p>
        </p:txBody>
      </p:sp>
      <p:sp>
        <p:nvSpPr>
          <p:cNvPr id="445" name="Google Shape;445;p44"/>
          <p:cNvSpPr txBox="1">
            <a:spLocks noGrp="1"/>
          </p:cNvSpPr>
          <p:nvPr>
            <p:ph type="body" idx="1"/>
          </p:nvPr>
        </p:nvSpPr>
        <p:spPr>
          <a:xfrm>
            <a:off x="179512" y="908720"/>
            <a:ext cx="9073008" cy="521744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1600"/>
              <a:buNone/>
            </a:pPr>
            <a:r>
              <a:rPr lang="pt-BR" sz="2000" b="1">
                <a:solidFill>
                  <a:schemeClr val="dk1"/>
                </a:solidFill>
                <a:latin typeface="Calibri"/>
                <a:ea typeface="Calibri"/>
                <a:cs typeface="Calibri"/>
                <a:sym typeface="Calibri"/>
              </a:rPr>
              <a:t>ÁGUA MORNA + SABÃO ADEQUADO + TÉCNICA ADEQUADA </a:t>
            </a:r>
            <a:r>
              <a:rPr lang="pt-BR" sz="2400" b="1">
                <a:solidFill>
                  <a:srgbClr val="FF0000"/>
                </a:solidFill>
                <a:latin typeface="Calibri"/>
                <a:ea typeface="Calibri"/>
                <a:cs typeface="Calibri"/>
                <a:sym typeface="Calibri"/>
              </a:rPr>
              <a:t> </a:t>
            </a:r>
            <a:endParaRPr sz="2200">
              <a:latin typeface="Calibri"/>
              <a:ea typeface="Calibri"/>
              <a:cs typeface="Calibri"/>
              <a:sym typeface="Calibri"/>
            </a:endParaRPr>
          </a:p>
          <a:p>
            <a:pPr marL="0" lvl="0" indent="0" algn="l" rtl="0">
              <a:spcBef>
                <a:spcPts val="1000"/>
              </a:spcBef>
              <a:spcAft>
                <a:spcPts val="0"/>
              </a:spcAft>
              <a:buSzPts val="1440"/>
              <a:buNone/>
            </a:pPr>
            <a:endParaRPr/>
          </a:p>
        </p:txBody>
      </p:sp>
      <p:pic>
        <p:nvPicPr>
          <p:cNvPr id="446" name="Google Shape;446;p44"/>
          <p:cNvPicPr preferRelativeResize="0"/>
          <p:nvPr/>
        </p:nvPicPr>
        <p:blipFill rotWithShape="1">
          <a:blip r:embed="rId3">
            <a:alphaModFix/>
          </a:blip>
          <a:srcRect/>
          <a:stretch/>
        </p:blipFill>
        <p:spPr>
          <a:xfrm>
            <a:off x="251520" y="1715166"/>
            <a:ext cx="8640960" cy="2073874"/>
          </a:xfrm>
          <a:prstGeom prst="rect">
            <a:avLst/>
          </a:prstGeom>
          <a:noFill/>
          <a:ln>
            <a:noFill/>
          </a:ln>
        </p:spPr>
      </p:pic>
      <p:sp>
        <p:nvSpPr>
          <p:cNvPr id="447" name="Google Shape;447;p44"/>
          <p:cNvSpPr/>
          <p:nvPr/>
        </p:nvSpPr>
        <p:spPr>
          <a:xfrm>
            <a:off x="35496" y="4063131"/>
            <a:ext cx="9108504" cy="28007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2200" b="1">
                <a:solidFill>
                  <a:schemeClr val="dk1"/>
                </a:solidFill>
                <a:latin typeface="Calibri"/>
                <a:ea typeface="Calibri"/>
                <a:cs typeface="Calibri"/>
                <a:sym typeface="Calibri"/>
              </a:rPr>
              <a:t>Sabão líquido: pH próximo ao da pele (adulto) = levemente ácido (4,6 – 5,8).</a:t>
            </a:r>
            <a:endParaRPr/>
          </a:p>
          <a:p>
            <a:pPr marL="0" marR="0" lvl="0" indent="0" algn="just" rtl="0">
              <a:spcBef>
                <a:spcPts val="0"/>
              </a:spcBef>
              <a:spcAft>
                <a:spcPts val="0"/>
              </a:spcAft>
              <a:buNone/>
            </a:pPr>
            <a:endParaRPr sz="2200" b="1">
              <a:solidFill>
                <a:schemeClr val="dk1"/>
              </a:solidFill>
              <a:latin typeface="Calibri"/>
              <a:ea typeface="Calibri"/>
              <a:cs typeface="Calibri"/>
              <a:sym typeface="Calibri"/>
            </a:endParaRPr>
          </a:p>
          <a:p>
            <a:pPr marL="0" marR="0" lvl="0" indent="0" algn="just" rtl="0">
              <a:spcBef>
                <a:spcPts val="0"/>
              </a:spcBef>
              <a:spcAft>
                <a:spcPts val="0"/>
              </a:spcAft>
              <a:buNone/>
            </a:pPr>
            <a:r>
              <a:rPr lang="pt-BR" sz="2200" b="1">
                <a:solidFill>
                  <a:schemeClr val="dk1"/>
                </a:solidFill>
                <a:latin typeface="Calibri"/>
                <a:ea typeface="Calibri"/>
                <a:cs typeface="Calibri"/>
                <a:sym typeface="Calibri"/>
              </a:rPr>
              <a:t>O potencial hidrogeniônico (pH) ligeiramente ácido da pele é um importante fator de proteção contra microrganismos - é essencial para a maturação da barreira epidérmica e para os processos de reparação.</a:t>
            </a:r>
            <a:endParaRPr/>
          </a:p>
          <a:p>
            <a:pPr marL="0" marR="0" lvl="0" indent="0" algn="just" rtl="0">
              <a:spcBef>
                <a:spcPts val="0"/>
              </a:spcBef>
              <a:spcAft>
                <a:spcPts val="0"/>
              </a:spcAft>
              <a:buNone/>
            </a:pPr>
            <a:endParaRPr sz="2200" b="1">
              <a:solidFill>
                <a:schemeClr val="dk1"/>
              </a:solidFill>
              <a:latin typeface="Calibri"/>
              <a:ea typeface="Calibri"/>
              <a:cs typeface="Calibri"/>
              <a:sym typeface="Calibri"/>
            </a:endParaRPr>
          </a:p>
          <a:p>
            <a:pPr marL="0" marR="0" lvl="0" indent="0" algn="just" rtl="0">
              <a:spcBef>
                <a:spcPts val="0"/>
              </a:spcBef>
              <a:spcAft>
                <a:spcPts val="0"/>
              </a:spcAft>
              <a:buNone/>
            </a:pPr>
            <a:r>
              <a:rPr lang="pt-BR" sz="2200" b="1">
                <a:solidFill>
                  <a:schemeClr val="dk1"/>
                </a:solidFill>
                <a:latin typeface="Calibri"/>
                <a:ea typeface="Calibri"/>
                <a:cs typeface="Calibri"/>
                <a:sym typeface="Calibri"/>
              </a:rPr>
              <a:t>Remover todo o sabão da pele pois o uso de tensoativos reduz a barreira lipídica natural e hidratante da pele (RAWLINGS, 2006). </a:t>
            </a:r>
            <a:endParaRPr sz="2200" b="1">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5"/>
          <p:cNvSpPr txBox="1">
            <a:spLocks noGrp="1"/>
          </p:cNvSpPr>
          <p:nvPr>
            <p:ph type="title"/>
          </p:nvPr>
        </p:nvSpPr>
        <p:spPr>
          <a:xfrm>
            <a:off x="72098" y="121196"/>
            <a:ext cx="8229600" cy="1143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pt-BR" sz="2400" b="1">
                <a:solidFill>
                  <a:schemeClr val="dk1"/>
                </a:solidFill>
                <a:latin typeface="Calibri"/>
                <a:ea typeface="Calibri"/>
                <a:cs typeface="Calibri"/>
                <a:sym typeface="Calibri"/>
              </a:rPr>
              <a:t>REALIZAR HIDRATAÇÃO DIÁRIA DA PELE</a:t>
            </a:r>
            <a:endParaRPr sz="2400" b="1">
              <a:solidFill>
                <a:schemeClr val="dk1"/>
              </a:solidFill>
              <a:latin typeface="Calibri"/>
              <a:ea typeface="Calibri"/>
              <a:cs typeface="Calibri"/>
              <a:sym typeface="Calibri"/>
            </a:endParaRPr>
          </a:p>
        </p:txBody>
      </p:sp>
      <p:sp>
        <p:nvSpPr>
          <p:cNvPr id="453" name="Google Shape;453;p45"/>
          <p:cNvSpPr txBox="1">
            <a:spLocks noGrp="1"/>
          </p:cNvSpPr>
          <p:nvPr>
            <p:ph type="body" idx="1"/>
          </p:nvPr>
        </p:nvSpPr>
        <p:spPr>
          <a:xfrm>
            <a:off x="179512" y="1052736"/>
            <a:ext cx="6840760" cy="5616624"/>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SzPts val="1760"/>
              <a:buNone/>
            </a:pPr>
            <a:r>
              <a:rPr lang="pt-BR" sz="2200" b="1">
                <a:latin typeface="Calibri"/>
                <a:ea typeface="Calibri"/>
                <a:cs typeface="Calibri"/>
                <a:sym typeface="Calibri"/>
              </a:rPr>
              <a:t>A pele deve ser hidratada diariamente, e os hidratantes devem estar veiculados em loção ou creme. </a:t>
            </a:r>
            <a:endParaRPr/>
          </a:p>
          <a:p>
            <a:pPr marL="0" lvl="0" indent="0" algn="just" rtl="0">
              <a:spcBef>
                <a:spcPts val="1000"/>
              </a:spcBef>
              <a:spcAft>
                <a:spcPts val="0"/>
              </a:spcAft>
              <a:buSzPts val="1760"/>
              <a:buNone/>
            </a:pPr>
            <a:r>
              <a:rPr lang="pt-BR" sz="2200">
                <a:solidFill>
                  <a:schemeClr val="dk1"/>
                </a:solidFill>
                <a:latin typeface="Calibri"/>
                <a:ea typeface="Calibri"/>
                <a:cs typeface="Calibri"/>
                <a:sym typeface="Calibri"/>
              </a:rPr>
              <a:t>Loções</a:t>
            </a:r>
            <a:r>
              <a:rPr lang="pt-BR" sz="2200">
                <a:solidFill>
                  <a:srgbClr val="FF0000"/>
                </a:solidFill>
                <a:latin typeface="Calibri"/>
                <a:ea typeface="Calibri"/>
                <a:cs typeface="Calibri"/>
                <a:sym typeface="Calibri"/>
              </a:rPr>
              <a:t> </a:t>
            </a:r>
            <a:r>
              <a:rPr lang="pt-BR" sz="2200">
                <a:latin typeface="Calibri"/>
                <a:ea typeface="Calibri"/>
                <a:cs typeface="Calibri"/>
                <a:sym typeface="Calibri"/>
              </a:rPr>
              <a:t>têm alto teor de água, o que permite maior tolerância à evaporação. </a:t>
            </a:r>
            <a:endParaRPr sz="2200">
              <a:latin typeface="Calibri"/>
              <a:ea typeface="Calibri"/>
              <a:cs typeface="Calibri"/>
              <a:sym typeface="Calibri"/>
            </a:endParaRPr>
          </a:p>
          <a:p>
            <a:pPr marL="0" lvl="0" indent="0" algn="just" rtl="0">
              <a:spcBef>
                <a:spcPts val="1000"/>
              </a:spcBef>
              <a:spcAft>
                <a:spcPts val="0"/>
              </a:spcAft>
              <a:buSzPts val="1760"/>
              <a:buNone/>
            </a:pPr>
            <a:endParaRPr sz="2200">
              <a:latin typeface="Calibri"/>
              <a:ea typeface="Calibri"/>
              <a:cs typeface="Calibri"/>
              <a:sym typeface="Calibri"/>
            </a:endParaRPr>
          </a:p>
          <a:p>
            <a:pPr marL="0" lvl="0" indent="0" algn="just" rtl="0">
              <a:spcBef>
                <a:spcPts val="1000"/>
              </a:spcBef>
              <a:spcAft>
                <a:spcPts val="0"/>
              </a:spcAft>
              <a:buSzPts val="1760"/>
              <a:buNone/>
            </a:pPr>
            <a:r>
              <a:rPr lang="pt-BR" sz="2200">
                <a:solidFill>
                  <a:schemeClr val="dk1"/>
                </a:solidFill>
                <a:latin typeface="Calibri"/>
                <a:ea typeface="Calibri"/>
                <a:cs typeface="Calibri"/>
                <a:sym typeface="Calibri"/>
              </a:rPr>
              <a:t>Cremes </a:t>
            </a:r>
            <a:r>
              <a:rPr lang="pt-BR" sz="2200">
                <a:latin typeface="Calibri"/>
                <a:ea typeface="Calibri"/>
                <a:cs typeface="Calibri"/>
                <a:sym typeface="Calibri"/>
              </a:rPr>
              <a:t>têm textura agradável, são uma emulsão bifásica de água em óleo ou óleo em água. </a:t>
            </a:r>
            <a:endParaRPr sz="2200">
              <a:latin typeface="Calibri"/>
              <a:ea typeface="Calibri"/>
              <a:cs typeface="Calibri"/>
              <a:sym typeface="Calibri"/>
            </a:endParaRPr>
          </a:p>
        </p:txBody>
      </p:sp>
      <p:sp>
        <p:nvSpPr>
          <p:cNvPr id="454" name="Google Shape;454;p45"/>
          <p:cNvSpPr txBox="1"/>
          <p:nvPr/>
        </p:nvSpPr>
        <p:spPr>
          <a:xfrm>
            <a:off x="190741" y="4432765"/>
            <a:ext cx="6829531" cy="1015663"/>
          </a:xfrm>
          <a:prstGeom prst="rect">
            <a:avLst/>
          </a:prstGeom>
          <a:solidFill>
            <a:srgbClr val="FFF4CD"/>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2000" b="1">
                <a:solidFill>
                  <a:schemeClr val="dk1"/>
                </a:solidFill>
                <a:latin typeface="Calibri"/>
                <a:ea typeface="Calibri"/>
                <a:cs typeface="Calibri"/>
                <a:sym typeface="Calibri"/>
              </a:rPr>
              <a:t>ATENÇÃO! uso de óleo NÃO HIDRATA A PELE, apenas  oclui a barreira transepidérmica inibindo a perda de água, não sendo a melhor opção!!!</a:t>
            </a:r>
            <a:endParaRPr sz="2000" b="1">
              <a:solidFill>
                <a:schemeClr val="dk1"/>
              </a:solidFill>
              <a:latin typeface="Calibri"/>
              <a:ea typeface="Calibri"/>
              <a:cs typeface="Calibri"/>
              <a:sym typeface="Calibri"/>
            </a:endParaRPr>
          </a:p>
        </p:txBody>
      </p:sp>
      <p:sp>
        <p:nvSpPr>
          <p:cNvPr id="455" name="Google Shape;455;p45"/>
          <p:cNvSpPr/>
          <p:nvPr/>
        </p:nvSpPr>
        <p:spPr>
          <a:xfrm>
            <a:off x="27819" y="6372144"/>
            <a:ext cx="7272808"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200"/>
              <a:buFont typeface="Calibri"/>
              <a:buNone/>
            </a:pPr>
            <a:r>
              <a:rPr lang="pt-BR" sz="1200" b="1">
                <a:solidFill>
                  <a:schemeClr val="dk1"/>
                </a:solidFill>
                <a:latin typeface="Calibri"/>
                <a:ea typeface="Calibri"/>
                <a:cs typeface="Calibri"/>
                <a:sym typeface="Calibri"/>
              </a:rPr>
              <a:t>Catherine Mack Correa M, Nebus J. Management of patients with atopic dermatitis: the role of emollient therapy. Dermatol Res Pract. 2012;2012:836931.</a:t>
            </a:r>
            <a:endParaRPr sz="1200" b="1">
              <a:solidFill>
                <a:schemeClr val="dk1"/>
              </a:solidFill>
              <a:latin typeface="Calibri"/>
              <a:ea typeface="Calibri"/>
              <a:cs typeface="Calibri"/>
              <a:sym typeface="Calibri"/>
            </a:endParaRPr>
          </a:p>
        </p:txBody>
      </p:sp>
      <p:pic>
        <p:nvPicPr>
          <p:cNvPr id="456" name="Google Shape;456;p45"/>
          <p:cNvPicPr preferRelativeResize="0"/>
          <p:nvPr/>
        </p:nvPicPr>
        <p:blipFill rotWithShape="1">
          <a:blip r:embed="rId3">
            <a:alphaModFix/>
          </a:blip>
          <a:srcRect/>
          <a:stretch/>
        </p:blipFill>
        <p:spPr>
          <a:xfrm>
            <a:off x="7236296" y="836711"/>
            <a:ext cx="1796183" cy="5997097"/>
          </a:xfrm>
          <a:prstGeom prst="rect">
            <a:avLst/>
          </a:prstGeom>
          <a:noFill/>
          <a:ln>
            <a:noFill/>
          </a:ln>
        </p:spPr>
      </p:pic>
      <p:sp>
        <p:nvSpPr>
          <p:cNvPr id="457" name="Google Shape;457;p45"/>
          <p:cNvSpPr txBox="1"/>
          <p:nvPr/>
        </p:nvSpPr>
        <p:spPr>
          <a:xfrm>
            <a:off x="7452320" y="2852936"/>
            <a:ext cx="79208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Calibri"/>
                <a:ea typeface="Calibri"/>
                <a:cs typeface="Calibri"/>
                <a:sym typeface="Calibri"/>
              </a:rPr>
              <a:t>Loção</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de</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AGE</a:t>
            </a:r>
            <a:endParaRPr sz="1600" b="1">
              <a:solidFill>
                <a:schemeClr val="dk1"/>
              </a:solidFill>
              <a:latin typeface="Calibri"/>
              <a:ea typeface="Calibri"/>
              <a:cs typeface="Calibri"/>
              <a:sym typeface="Calibri"/>
            </a:endParaRPr>
          </a:p>
        </p:txBody>
      </p:sp>
      <p:sp>
        <p:nvSpPr>
          <p:cNvPr id="458" name="Google Shape;458;p45"/>
          <p:cNvSpPr txBox="1"/>
          <p:nvPr/>
        </p:nvSpPr>
        <p:spPr>
          <a:xfrm>
            <a:off x="7956376" y="3419760"/>
            <a:ext cx="102393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Creme</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de</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uréia 10%</a:t>
            </a:r>
            <a:endParaRPr sz="1600" b="1">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46" descr="ANd9GcRPXrczXlL4P4hQ5yeJr6aSpdXkhv8k7F7uncjsECthVDxASt-K3Q"/>
          <p:cNvPicPr preferRelativeResize="0"/>
          <p:nvPr/>
        </p:nvPicPr>
        <p:blipFill rotWithShape="1">
          <a:blip r:embed="rId3">
            <a:alphaModFix/>
          </a:blip>
          <a:srcRect/>
          <a:stretch/>
        </p:blipFill>
        <p:spPr>
          <a:xfrm>
            <a:off x="6156176" y="2308426"/>
            <a:ext cx="2592288" cy="2735709"/>
          </a:xfrm>
          <a:prstGeom prst="rect">
            <a:avLst/>
          </a:prstGeom>
          <a:noFill/>
          <a:ln>
            <a:noFill/>
          </a:ln>
        </p:spPr>
      </p:pic>
      <p:sp>
        <p:nvSpPr>
          <p:cNvPr id="464" name="Google Shape;464;p46"/>
          <p:cNvSpPr txBox="1"/>
          <p:nvPr/>
        </p:nvSpPr>
        <p:spPr>
          <a:xfrm>
            <a:off x="0" y="0"/>
            <a:ext cx="5855855"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REALIZAR NUTRIÇÃO ADEQUADA PARA </a:t>
            </a:r>
            <a:endParaRPr dirty="0"/>
          </a:p>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PREVENÇÃO DE LP</a:t>
            </a:r>
            <a:endParaRPr sz="2200" b="1" dirty="0">
              <a:solidFill>
                <a:schemeClr val="dk1"/>
              </a:solidFill>
              <a:latin typeface="Calibri"/>
              <a:ea typeface="Calibri"/>
              <a:cs typeface="Calibri"/>
              <a:sym typeface="Calibri"/>
            </a:endParaRPr>
          </a:p>
        </p:txBody>
      </p:sp>
      <p:pic>
        <p:nvPicPr>
          <p:cNvPr id="465" name="Google Shape;465;p46"/>
          <p:cNvPicPr preferRelativeResize="0"/>
          <p:nvPr/>
        </p:nvPicPr>
        <p:blipFill rotWithShape="1">
          <a:blip r:embed="rId4">
            <a:alphaModFix/>
          </a:blip>
          <a:srcRect/>
          <a:stretch/>
        </p:blipFill>
        <p:spPr>
          <a:xfrm>
            <a:off x="429511" y="1052736"/>
            <a:ext cx="5582649" cy="5619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47"/>
          <p:cNvPicPr preferRelativeResize="0"/>
          <p:nvPr/>
        </p:nvPicPr>
        <p:blipFill rotWithShape="1">
          <a:blip r:embed="rId3">
            <a:alphaModFix/>
          </a:blip>
          <a:srcRect/>
          <a:stretch/>
        </p:blipFill>
        <p:spPr>
          <a:xfrm>
            <a:off x="611560" y="1255737"/>
            <a:ext cx="5185271" cy="4981575"/>
          </a:xfrm>
          <a:prstGeom prst="rect">
            <a:avLst/>
          </a:prstGeom>
          <a:noFill/>
          <a:ln>
            <a:noFill/>
          </a:ln>
        </p:spPr>
      </p:pic>
      <p:pic>
        <p:nvPicPr>
          <p:cNvPr id="471" name="Google Shape;471;p47" descr="ANd9GcT2krpUEbLGzByWtjRWxftS-4RTdv2HnzKlSXF3eOy38tqpy1HeDQ"/>
          <p:cNvPicPr preferRelativeResize="0"/>
          <p:nvPr/>
        </p:nvPicPr>
        <p:blipFill rotWithShape="1">
          <a:blip r:embed="rId4">
            <a:alphaModFix/>
          </a:blip>
          <a:srcRect/>
          <a:stretch/>
        </p:blipFill>
        <p:spPr>
          <a:xfrm>
            <a:off x="5940152" y="2060848"/>
            <a:ext cx="2808312" cy="2917825"/>
          </a:xfrm>
          <a:prstGeom prst="rect">
            <a:avLst/>
          </a:prstGeom>
          <a:noFill/>
          <a:ln>
            <a:noFill/>
          </a:ln>
        </p:spPr>
      </p:pic>
      <p:sp>
        <p:nvSpPr>
          <p:cNvPr id="472" name="Google Shape;472;p47"/>
          <p:cNvSpPr txBox="1"/>
          <p:nvPr/>
        </p:nvSpPr>
        <p:spPr>
          <a:xfrm>
            <a:off x="-23335" y="35791"/>
            <a:ext cx="616489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REALIZAR REPOSICIONAMENTO/DESCOMPRESSÃO </a:t>
            </a:r>
            <a:endParaRPr/>
          </a:p>
          <a:p>
            <a:pPr marL="0" marR="0" lvl="0" indent="0" algn="l" rtl="0">
              <a:spcBef>
                <a:spcPts val="0"/>
              </a:spcBef>
              <a:spcAft>
                <a:spcPts val="0"/>
              </a:spcAft>
              <a:buNone/>
            </a:pPr>
            <a:r>
              <a:rPr lang="pt-BR" sz="2200" b="1">
                <a:solidFill>
                  <a:schemeClr val="dk1"/>
                </a:solidFill>
                <a:latin typeface="Calibri"/>
                <a:ea typeface="Calibri"/>
                <a:cs typeface="Calibri"/>
                <a:sym typeface="Calibri"/>
              </a:rPr>
              <a:t>PARA EVITAR PRESSÃO, FRICÇÃO E CISALHAMENTO</a:t>
            </a:r>
            <a:endParaRPr sz="2200" b="1">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48"/>
          <p:cNvPicPr preferRelativeResize="0"/>
          <p:nvPr/>
        </p:nvPicPr>
        <p:blipFill rotWithShape="1">
          <a:blip r:embed="rId3">
            <a:alphaModFix/>
          </a:blip>
          <a:srcRect/>
          <a:stretch/>
        </p:blipFill>
        <p:spPr>
          <a:xfrm>
            <a:off x="184607" y="1306071"/>
            <a:ext cx="5107473" cy="4960937"/>
          </a:xfrm>
          <a:prstGeom prst="rect">
            <a:avLst/>
          </a:prstGeom>
          <a:noFill/>
          <a:ln>
            <a:noFill/>
          </a:ln>
        </p:spPr>
      </p:pic>
      <p:pic>
        <p:nvPicPr>
          <p:cNvPr id="478" name="Google Shape;478;p48" descr="diversos03g"/>
          <p:cNvPicPr preferRelativeResize="0"/>
          <p:nvPr/>
        </p:nvPicPr>
        <p:blipFill rotWithShape="1">
          <a:blip r:embed="rId4">
            <a:alphaModFix/>
          </a:blip>
          <a:srcRect/>
          <a:stretch/>
        </p:blipFill>
        <p:spPr>
          <a:xfrm>
            <a:off x="5796136" y="1196752"/>
            <a:ext cx="2952750" cy="3527425"/>
          </a:xfrm>
          <a:prstGeom prst="rect">
            <a:avLst/>
          </a:prstGeom>
          <a:noFill/>
          <a:ln>
            <a:noFill/>
          </a:ln>
        </p:spPr>
      </p:pic>
      <p:sp>
        <p:nvSpPr>
          <p:cNvPr id="479" name="Google Shape;479;p48" descr="Z"/>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Noto Sans Symbols"/>
              <a:buNone/>
            </a:pPr>
            <a:endParaRPr sz="1800" b="1">
              <a:solidFill>
                <a:schemeClr val="dk1"/>
              </a:solidFill>
              <a:latin typeface="Tahoma"/>
              <a:ea typeface="Tahoma"/>
              <a:cs typeface="Tahoma"/>
              <a:sym typeface="Tahoma"/>
            </a:endParaRPr>
          </a:p>
        </p:txBody>
      </p:sp>
      <p:pic>
        <p:nvPicPr>
          <p:cNvPr id="480" name="Google Shape;480;p48" descr="ANd9GcTqjuEOR3eIXBE_he22SXeGj440HagEislOe5ZvvH4_OIfM6xur8g"/>
          <p:cNvPicPr preferRelativeResize="0"/>
          <p:nvPr/>
        </p:nvPicPr>
        <p:blipFill rotWithShape="1">
          <a:blip r:embed="rId5">
            <a:alphaModFix/>
          </a:blip>
          <a:srcRect/>
          <a:stretch/>
        </p:blipFill>
        <p:spPr>
          <a:xfrm>
            <a:off x="5796136" y="4581128"/>
            <a:ext cx="2952750" cy="1971675"/>
          </a:xfrm>
          <a:prstGeom prst="rect">
            <a:avLst/>
          </a:prstGeom>
          <a:noFill/>
          <a:ln>
            <a:noFill/>
          </a:ln>
        </p:spPr>
      </p:pic>
      <p:sp>
        <p:nvSpPr>
          <p:cNvPr id="481" name="Google Shape;481;p48"/>
          <p:cNvSpPr txBox="1"/>
          <p:nvPr/>
        </p:nvSpPr>
        <p:spPr>
          <a:xfrm>
            <a:off x="-62757" y="80796"/>
            <a:ext cx="585889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INSTALAR SUPERFÍCIE PARA ALÍVIO DE PRESSÃO</a:t>
            </a:r>
            <a:br>
              <a:rPr lang="pt-BR" sz="2200" b="1">
                <a:solidFill>
                  <a:schemeClr val="dk1"/>
                </a:solidFill>
                <a:latin typeface="Calibri"/>
                <a:ea typeface="Calibri"/>
                <a:cs typeface="Calibri"/>
                <a:sym typeface="Calibri"/>
              </a:rPr>
            </a:br>
            <a:r>
              <a:rPr lang="pt-BR" sz="2200" b="1">
                <a:solidFill>
                  <a:schemeClr val="dk1"/>
                </a:solidFill>
                <a:latin typeface="Calibri"/>
                <a:ea typeface="Calibri"/>
                <a:cs typeface="Calibri"/>
                <a:sym typeface="Calibri"/>
              </a:rPr>
              <a:t>CONFORME EVIDÊNCIAS CIENTÍFICAS</a:t>
            </a:r>
            <a:endParaRPr sz="2200" b="1">
              <a:solidFill>
                <a:schemeClr val="dk1"/>
              </a:solidFill>
              <a:latin typeface="Calibri"/>
              <a:ea typeface="Calibri"/>
              <a:cs typeface="Calibri"/>
              <a:sym typeface="Calibri"/>
            </a:endParaRPr>
          </a:p>
        </p:txBody>
      </p:sp>
      <p:sp>
        <p:nvSpPr>
          <p:cNvPr id="482" name="Google Shape;482;p48"/>
          <p:cNvSpPr txBox="1"/>
          <p:nvPr/>
        </p:nvSpPr>
        <p:spPr>
          <a:xfrm>
            <a:off x="5868144" y="1288399"/>
            <a:ext cx="112562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imagem</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Colchão pneumático </a:t>
            </a:r>
            <a:endParaRPr sz="800" b="1">
              <a:solidFill>
                <a:schemeClr val="dk1"/>
              </a:solidFill>
              <a:latin typeface="Calibri"/>
              <a:ea typeface="Calibri"/>
              <a:cs typeface="Calibri"/>
              <a:sym typeface="Calibri"/>
            </a:endParaRPr>
          </a:p>
        </p:txBody>
      </p:sp>
      <p:sp>
        <p:nvSpPr>
          <p:cNvPr id="483" name="Google Shape;483;p48"/>
          <p:cNvSpPr txBox="1"/>
          <p:nvPr/>
        </p:nvSpPr>
        <p:spPr>
          <a:xfrm>
            <a:off x="6112588" y="5977110"/>
            <a:ext cx="165301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imagem</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Superfície  de alívio -  viscoelástico</a:t>
            </a:r>
            <a:endParaRPr sz="800" b="1">
              <a:solidFill>
                <a:schemeClr val="dk1"/>
              </a:solidFill>
              <a:latin typeface="Calibri"/>
              <a:ea typeface="Calibri"/>
              <a:cs typeface="Calibri"/>
              <a:sym typeface="Calibri"/>
            </a:endParaRPr>
          </a:p>
        </p:txBody>
      </p:sp>
      <p:sp>
        <p:nvSpPr>
          <p:cNvPr id="484" name="Google Shape;484;p48"/>
          <p:cNvSpPr txBox="1"/>
          <p:nvPr/>
        </p:nvSpPr>
        <p:spPr>
          <a:xfrm>
            <a:off x="323528" y="6381328"/>
            <a:ext cx="5341975" cy="338554"/>
          </a:xfrm>
          <a:prstGeom prst="rect">
            <a:avLst/>
          </a:prstGeom>
          <a:solidFill>
            <a:srgbClr val="FFF4C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Calibri"/>
                <a:ea typeface="Calibri"/>
                <a:cs typeface="Calibri"/>
                <a:sym typeface="Calibri"/>
              </a:rPr>
              <a:t>NÃO UTILIZAR SUPERFÍCIE DE ALÍVIO SEM RECOMENDAÇÃO!</a:t>
            </a:r>
            <a:endParaRPr sz="1600" b="1">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9" descr="Z"/>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Noto Sans Symbols"/>
              <a:buNone/>
            </a:pPr>
            <a:endParaRPr sz="1800" b="1">
              <a:solidFill>
                <a:schemeClr val="dk1"/>
              </a:solidFill>
              <a:latin typeface="Tahoma"/>
              <a:ea typeface="Tahoma"/>
              <a:cs typeface="Tahoma"/>
              <a:sym typeface="Tahoma"/>
            </a:endParaRPr>
          </a:p>
        </p:txBody>
      </p:sp>
      <p:sp>
        <p:nvSpPr>
          <p:cNvPr id="490" name="Google Shape;490;p49" descr="Z"/>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Noto Sans Symbols"/>
              <a:buNone/>
            </a:pPr>
            <a:endParaRPr sz="1800" b="1">
              <a:solidFill>
                <a:schemeClr val="dk1"/>
              </a:solidFill>
              <a:latin typeface="Tahoma"/>
              <a:ea typeface="Tahoma"/>
              <a:cs typeface="Tahoma"/>
              <a:sym typeface="Tahoma"/>
            </a:endParaRPr>
          </a:p>
        </p:txBody>
      </p:sp>
      <p:pic>
        <p:nvPicPr>
          <p:cNvPr id="491" name="Google Shape;491;p49"/>
          <p:cNvPicPr preferRelativeResize="0"/>
          <p:nvPr/>
        </p:nvPicPr>
        <p:blipFill rotWithShape="1">
          <a:blip r:embed="rId3">
            <a:alphaModFix/>
          </a:blip>
          <a:srcRect/>
          <a:stretch/>
        </p:blipFill>
        <p:spPr>
          <a:xfrm>
            <a:off x="5436096" y="2615406"/>
            <a:ext cx="3240658" cy="2253754"/>
          </a:xfrm>
          <a:prstGeom prst="rect">
            <a:avLst/>
          </a:prstGeom>
          <a:noFill/>
          <a:ln>
            <a:noFill/>
          </a:ln>
        </p:spPr>
      </p:pic>
      <p:sp>
        <p:nvSpPr>
          <p:cNvPr id="492" name="Google Shape;492;p49"/>
          <p:cNvSpPr txBox="1"/>
          <p:nvPr/>
        </p:nvSpPr>
        <p:spPr>
          <a:xfrm>
            <a:off x="-62757" y="80796"/>
            <a:ext cx="585889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MANTER ALÍVIO DE PRESSÃO NOS CALCÂNEOS</a:t>
            </a:r>
            <a:br>
              <a:rPr lang="pt-BR" sz="2200" b="1">
                <a:solidFill>
                  <a:schemeClr val="dk1"/>
                </a:solidFill>
                <a:latin typeface="Calibri"/>
                <a:ea typeface="Calibri"/>
                <a:cs typeface="Calibri"/>
                <a:sym typeface="Calibri"/>
              </a:rPr>
            </a:br>
            <a:r>
              <a:rPr lang="pt-BR" sz="2200" b="1">
                <a:solidFill>
                  <a:schemeClr val="dk1"/>
                </a:solidFill>
                <a:latin typeface="Calibri"/>
                <a:ea typeface="Calibri"/>
                <a:cs typeface="Calibri"/>
                <a:sym typeface="Calibri"/>
              </a:rPr>
              <a:t>CONFORME EVIDÊNCIAS CIENTÍFICAS</a:t>
            </a:r>
            <a:endParaRPr sz="2200" b="1">
              <a:solidFill>
                <a:schemeClr val="dk1"/>
              </a:solidFill>
              <a:latin typeface="Calibri"/>
              <a:ea typeface="Calibri"/>
              <a:cs typeface="Calibri"/>
              <a:sym typeface="Calibri"/>
            </a:endParaRPr>
          </a:p>
        </p:txBody>
      </p:sp>
      <p:pic>
        <p:nvPicPr>
          <p:cNvPr id="493" name="Google Shape;493;p49"/>
          <p:cNvPicPr preferRelativeResize="0"/>
          <p:nvPr/>
        </p:nvPicPr>
        <p:blipFill rotWithShape="1">
          <a:blip r:embed="rId4">
            <a:alphaModFix/>
          </a:blip>
          <a:srcRect/>
          <a:stretch/>
        </p:blipFill>
        <p:spPr>
          <a:xfrm>
            <a:off x="250825" y="1412776"/>
            <a:ext cx="5030787" cy="4608512"/>
          </a:xfrm>
          <a:prstGeom prst="rect">
            <a:avLst/>
          </a:prstGeom>
          <a:noFill/>
          <a:ln>
            <a:noFill/>
          </a:ln>
        </p:spPr>
      </p:pic>
      <p:cxnSp>
        <p:nvCxnSpPr>
          <p:cNvPr id="494" name="Google Shape;494;p49"/>
          <p:cNvCxnSpPr/>
          <p:nvPr/>
        </p:nvCxnSpPr>
        <p:spPr>
          <a:xfrm>
            <a:off x="2339752" y="4869160"/>
            <a:ext cx="1944216" cy="0"/>
          </a:xfrm>
          <a:prstGeom prst="straightConnector1">
            <a:avLst/>
          </a:prstGeom>
          <a:noFill/>
          <a:ln w="28575" cap="flat" cmpd="sng">
            <a:solidFill>
              <a:srgbClr val="FF0000"/>
            </a:solidFill>
            <a:prstDash val="solid"/>
            <a:round/>
            <a:headEnd type="none" w="sm" len="sm"/>
            <a:tailEnd type="none" w="sm" len="sm"/>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50" descr="ANd9GcQ3fNMyZJmjbBU0qbylAPCi8Hmty00g4agoQ11bKr_PtqXEE8XkcA"/>
          <p:cNvPicPr preferRelativeResize="0"/>
          <p:nvPr/>
        </p:nvPicPr>
        <p:blipFill rotWithShape="1">
          <a:blip r:embed="rId3">
            <a:alphaModFix/>
          </a:blip>
          <a:srcRect/>
          <a:stretch/>
        </p:blipFill>
        <p:spPr>
          <a:xfrm>
            <a:off x="5204045" y="3284984"/>
            <a:ext cx="3472411" cy="2304256"/>
          </a:xfrm>
          <a:prstGeom prst="rect">
            <a:avLst/>
          </a:prstGeom>
          <a:noFill/>
          <a:ln>
            <a:noFill/>
          </a:ln>
        </p:spPr>
      </p:pic>
      <p:pic>
        <p:nvPicPr>
          <p:cNvPr id="500" name="Google Shape;500;p50" descr="ANd9GcQ5A54SUKhzC0xJBfVoczvPkFXSKcbyFPhHb5lFF7T0KkPBcNrr"/>
          <p:cNvPicPr preferRelativeResize="0"/>
          <p:nvPr/>
        </p:nvPicPr>
        <p:blipFill rotWithShape="1">
          <a:blip r:embed="rId4">
            <a:alphaModFix/>
          </a:blip>
          <a:srcRect/>
          <a:stretch/>
        </p:blipFill>
        <p:spPr>
          <a:xfrm>
            <a:off x="5370737" y="908497"/>
            <a:ext cx="3600400" cy="2376487"/>
          </a:xfrm>
          <a:prstGeom prst="rect">
            <a:avLst/>
          </a:prstGeom>
          <a:noFill/>
          <a:ln>
            <a:noFill/>
          </a:ln>
        </p:spPr>
      </p:pic>
      <p:sp>
        <p:nvSpPr>
          <p:cNvPr id="501" name="Google Shape;501;p50"/>
          <p:cNvSpPr txBox="1"/>
          <p:nvPr/>
        </p:nvSpPr>
        <p:spPr>
          <a:xfrm>
            <a:off x="5370737" y="5733256"/>
            <a:ext cx="3346450" cy="954107"/>
          </a:xfrm>
          <a:prstGeom prst="rect">
            <a:avLst/>
          </a:prstGeom>
          <a:solidFill>
            <a:srgbClr val="FFF4CD"/>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Noto Sans Symbols"/>
              <a:buNone/>
            </a:pPr>
            <a:r>
              <a:rPr lang="pt-BR" sz="1400" b="1">
                <a:solidFill>
                  <a:schemeClr val="dk1"/>
                </a:solidFill>
                <a:latin typeface="Arial"/>
                <a:ea typeface="Arial"/>
                <a:cs typeface="Arial"/>
                <a:sym typeface="Arial"/>
              </a:rPr>
              <a:t>MÁXIMO DE TEMPO SENTADO </a:t>
            </a:r>
            <a:r>
              <a:rPr lang="pt-BR" sz="1400" b="1">
                <a:solidFill>
                  <a:srgbClr val="FF0000"/>
                </a:solidFill>
                <a:latin typeface="Arial"/>
                <a:ea typeface="Arial"/>
                <a:cs typeface="Arial"/>
                <a:sym typeface="Arial"/>
              </a:rPr>
              <a:t>1h</a:t>
            </a:r>
            <a:endParaRPr/>
          </a:p>
          <a:p>
            <a:pPr marL="0" marR="0" lvl="0" indent="0" algn="ctr" rtl="0">
              <a:spcBef>
                <a:spcPts val="0"/>
              </a:spcBef>
              <a:spcAft>
                <a:spcPts val="0"/>
              </a:spcAft>
              <a:buClr>
                <a:schemeClr val="dk1"/>
              </a:buClr>
              <a:buSzPts val="1400"/>
              <a:buFont typeface="Noto Sans Symbols"/>
              <a:buNone/>
            </a:pPr>
            <a:endParaRPr sz="1400" b="1">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1400"/>
              <a:buFont typeface="Noto Sans Symbols"/>
              <a:buNone/>
            </a:pPr>
            <a:r>
              <a:rPr lang="pt-BR" sz="1400" b="1">
                <a:solidFill>
                  <a:schemeClr val="dk1"/>
                </a:solidFill>
                <a:latin typeface="Arial"/>
                <a:ea typeface="Arial"/>
                <a:cs typeface="Arial"/>
                <a:sym typeface="Arial"/>
              </a:rPr>
              <a:t>ATENÇÃO! DESCOMPRIMIR</a:t>
            </a:r>
            <a:endParaRPr/>
          </a:p>
          <a:p>
            <a:pPr marL="0" marR="0" lvl="0" indent="0" algn="ctr" rtl="0">
              <a:spcBef>
                <a:spcPts val="0"/>
              </a:spcBef>
              <a:spcAft>
                <a:spcPts val="0"/>
              </a:spcAft>
              <a:buClr>
                <a:schemeClr val="dk1"/>
              </a:buClr>
              <a:buSzPts val="1400"/>
              <a:buFont typeface="Noto Sans Symbols"/>
              <a:buNone/>
            </a:pPr>
            <a:r>
              <a:rPr lang="pt-BR" sz="1400" b="1">
                <a:solidFill>
                  <a:schemeClr val="dk1"/>
                </a:solidFill>
                <a:latin typeface="Arial"/>
                <a:ea typeface="Arial"/>
                <a:cs typeface="Arial"/>
                <a:sym typeface="Arial"/>
              </a:rPr>
              <a:t>APÓS ESSE PERÍODO.</a:t>
            </a:r>
            <a:endParaRPr sz="1400" b="1">
              <a:solidFill>
                <a:schemeClr val="dk1"/>
              </a:solidFill>
              <a:latin typeface="Arial"/>
              <a:ea typeface="Arial"/>
              <a:cs typeface="Arial"/>
              <a:sym typeface="Arial"/>
            </a:endParaRPr>
          </a:p>
        </p:txBody>
      </p:sp>
      <p:cxnSp>
        <p:nvCxnSpPr>
          <p:cNvPr id="502" name="Google Shape;502;p50"/>
          <p:cNvCxnSpPr/>
          <p:nvPr/>
        </p:nvCxnSpPr>
        <p:spPr>
          <a:xfrm>
            <a:off x="2267744" y="2852738"/>
            <a:ext cx="2736056" cy="1223962"/>
          </a:xfrm>
          <a:prstGeom prst="straightConnector1">
            <a:avLst/>
          </a:prstGeom>
          <a:noFill/>
          <a:ln w="38100" cap="flat" cmpd="sng">
            <a:solidFill>
              <a:srgbClr val="FF0000"/>
            </a:solidFill>
            <a:prstDash val="solid"/>
            <a:round/>
            <a:headEnd type="none" w="med" len="med"/>
            <a:tailEnd type="none" w="med" len="med"/>
          </a:ln>
        </p:spPr>
      </p:cxnSp>
      <p:pic>
        <p:nvPicPr>
          <p:cNvPr id="503" name="Google Shape;503;p50"/>
          <p:cNvPicPr preferRelativeResize="0"/>
          <p:nvPr/>
        </p:nvPicPr>
        <p:blipFill rotWithShape="1">
          <a:blip r:embed="rId5">
            <a:alphaModFix/>
          </a:blip>
          <a:srcRect/>
          <a:stretch/>
        </p:blipFill>
        <p:spPr>
          <a:xfrm>
            <a:off x="307975" y="1196752"/>
            <a:ext cx="4695825" cy="4924425"/>
          </a:xfrm>
          <a:prstGeom prst="rect">
            <a:avLst/>
          </a:prstGeom>
          <a:noFill/>
          <a:ln>
            <a:noFill/>
          </a:ln>
        </p:spPr>
      </p:pic>
      <p:sp>
        <p:nvSpPr>
          <p:cNvPr id="504" name="Google Shape;504;p50"/>
          <p:cNvSpPr txBox="1"/>
          <p:nvPr/>
        </p:nvSpPr>
        <p:spPr>
          <a:xfrm>
            <a:off x="7170937" y="858198"/>
            <a:ext cx="172354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Almofada de viscoelástico quadrada</a:t>
            </a:r>
            <a:endParaRPr sz="800" b="1">
              <a:solidFill>
                <a:schemeClr val="dk1"/>
              </a:solidFill>
              <a:latin typeface="Calibri"/>
              <a:ea typeface="Calibri"/>
              <a:cs typeface="Calibri"/>
              <a:sym typeface="Calibri"/>
            </a:endParaRPr>
          </a:p>
        </p:txBody>
      </p:sp>
      <p:sp>
        <p:nvSpPr>
          <p:cNvPr id="505" name="Google Shape;505;p50"/>
          <p:cNvSpPr txBox="1"/>
          <p:nvPr/>
        </p:nvSpPr>
        <p:spPr>
          <a:xfrm>
            <a:off x="7170937" y="2946430"/>
            <a:ext cx="1737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Descompressão em cadeira de rodas</a:t>
            </a:r>
            <a:endParaRPr sz="800" b="1">
              <a:solidFill>
                <a:schemeClr val="dk1"/>
              </a:solidFill>
              <a:latin typeface="Calibri"/>
              <a:ea typeface="Calibri"/>
              <a:cs typeface="Calibri"/>
              <a:sym typeface="Calibri"/>
            </a:endParaRPr>
          </a:p>
        </p:txBody>
      </p:sp>
      <p:sp>
        <p:nvSpPr>
          <p:cNvPr id="506" name="Google Shape;506;p50"/>
          <p:cNvSpPr txBox="1"/>
          <p:nvPr/>
        </p:nvSpPr>
        <p:spPr>
          <a:xfrm>
            <a:off x="-62757" y="80796"/>
            <a:ext cx="585889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ALÍVIO DE PRESSÃO NA POSIÇÃO SENTADA</a:t>
            </a:r>
            <a:br>
              <a:rPr lang="pt-BR" sz="2200" b="1">
                <a:solidFill>
                  <a:schemeClr val="dk1"/>
                </a:solidFill>
                <a:latin typeface="Calibri"/>
                <a:ea typeface="Calibri"/>
                <a:cs typeface="Calibri"/>
                <a:sym typeface="Calibri"/>
              </a:rPr>
            </a:br>
            <a:r>
              <a:rPr lang="pt-BR" sz="2200" b="1">
                <a:solidFill>
                  <a:schemeClr val="dk1"/>
                </a:solidFill>
                <a:latin typeface="Calibri"/>
                <a:ea typeface="Calibri"/>
                <a:cs typeface="Calibri"/>
                <a:sym typeface="Calibri"/>
              </a:rPr>
              <a:t>CONFORME EVIDÊNCIAS CIENTÍFICAS</a:t>
            </a:r>
            <a:endParaRPr sz="2200" b="1">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5"/>
          <p:cNvSpPr txBox="1"/>
          <p:nvPr/>
        </p:nvSpPr>
        <p:spPr>
          <a:xfrm>
            <a:off x="14358" y="179305"/>
            <a:ext cx="64724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a:solidFill>
                  <a:schemeClr val="dk1"/>
                </a:solidFill>
                <a:latin typeface="Calibri"/>
                <a:ea typeface="Calibri"/>
                <a:cs typeface="Calibri"/>
                <a:sym typeface="Calibri"/>
              </a:rPr>
              <a:t>MANIFESTAÇÕES CUTÂNEAS DA COVID-19 </a:t>
            </a:r>
            <a:endParaRPr sz="2800" b="1">
              <a:solidFill>
                <a:schemeClr val="dk1"/>
              </a:solidFill>
              <a:latin typeface="Calibri"/>
              <a:ea typeface="Calibri"/>
              <a:cs typeface="Calibri"/>
              <a:sym typeface="Calibri"/>
            </a:endParaRPr>
          </a:p>
        </p:txBody>
      </p:sp>
      <p:sp>
        <p:nvSpPr>
          <p:cNvPr id="75" name="Google Shape;75;p5"/>
          <p:cNvSpPr txBox="1"/>
          <p:nvPr/>
        </p:nvSpPr>
        <p:spPr>
          <a:xfrm>
            <a:off x="14357" y="955682"/>
            <a:ext cx="9129643" cy="64325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2000" b="1">
                <a:solidFill>
                  <a:schemeClr val="dk1"/>
                </a:solidFill>
                <a:latin typeface="Calibri"/>
                <a:ea typeface="Calibri"/>
                <a:cs typeface="Calibri"/>
                <a:sym typeface="Calibri"/>
              </a:rPr>
              <a:t>Análise de 05 pacientes COVID-19 grave por biópsia de pele:</a:t>
            </a:r>
            <a:endParaRPr/>
          </a:p>
          <a:p>
            <a:pPr marL="0" marR="0" lvl="0" indent="0" algn="just" rtl="0">
              <a:spcBef>
                <a:spcPts val="0"/>
              </a:spcBef>
              <a:spcAft>
                <a:spcPts val="0"/>
              </a:spcAft>
              <a:buNone/>
            </a:pPr>
            <a:r>
              <a:rPr lang="pt-BR" sz="2000" b="0">
                <a:solidFill>
                  <a:schemeClr val="dk1"/>
                </a:solidFill>
                <a:latin typeface="Calibri"/>
                <a:ea typeface="Calibri"/>
                <a:cs typeface="Calibri"/>
                <a:sym typeface="Calibri"/>
              </a:rPr>
              <a:t>Insuficiência respiratória grave (n = 5)</a:t>
            </a:r>
            <a:endParaRPr/>
          </a:p>
          <a:p>
            <a:pPr marL="0" marR="0" lvl="0" indent="0" algn="just" rtl="0">
              <a:spcBef>
                <a:spcPts val="0"/>
              </a:spcBef>
              <a:spcAft>
                <a:spcPts val="0"/>
              </a:spcAft>
              <a:buNone/>
            </a:pPr>
            <a:r>
              <a:rPr lang="pt-BR" sz="2000" b="0">
                <a:solidFill>
                  <a:schemeClr val="dk1"/>
                </a:solidFill>
                <a:latin typeface="Calibri"/>
                <a:ea typeface="Calibri"/>
                <a:cs typeface="Calibri"/>
                <a:sym typeface="Calibri"/>
              </a:rPr>
              <a:t>Erupção cutânea purpúrica (n = 3)</a:t>
            </a:r>
            <a:endParaRPr/>
          </a:p>
          <a:p>
            <a:pPr marL="0" marR="0" lvl="0" indent="0" algn="just" rtl="0">
              <a:spcBef>
                <a:spcPts val="0"/>
              </a:spcBef>
              <a:spcAft>
                <a:spcPts val="0"/>
              </a:spcAft>
              <a:buNone/>
            </a:pPr>
            <a:r>
              <a:rPr lang="pt-BR" sz="2000" b="0">
                <a:solidFill>
                  <a:schemeClr val="dk1"/>
                </a:solidFill>
                <a:latin typeface="Calibri"/>
                <a:ea typeface="Calibri"/>
                <a:cs typeface="Calibri"/>
                <a:sym typeface="Calibri"/>
              </a:rPr>
              <a:t>Vasculopatia livedoide (n =1)</a:t>
            </a:r>
            <a:endParaRPr/>
          </a:p>
          <a:p>
            <a:pPr marL="0" marR="0" lvl="0" indent="0" algn="just" rtl="0">
              <a:spcBef>
                <a:spcPts val="0"/>
              </a:spcBef>
              <a:spcAft>
                <a:spcPts val="0"/>
              </a:spcAft>
              <a:buNone/>
            </a:pPr>
            <a:endParaRPr sz="2200" b="1">
              <a:solidFill>
                <a:schemeClr val="dk1"/>
              </a:solidFill>
              <a:latin typeface="Calibri"/>
              <a:ea typeface="Calibri"/>
              <a:cs typeface="Calibri"/>
              <a:sym typeface="Calibri"/>
            </a:endParaRPr>
          </a:p>
          <a:p>
            <a:pPr marL="0" marR="0" lvl="0" indent="0" algn="just" rtl="0">
              <a:spcBef>
                <a:spcPts val="0"/>
              </a:spcBef>
              <a:spcAft>
                <a:spcPts val="0"/>
              </a:spcAft>
              <a:buNone/>
            </a:pPr>
            <a:endParaRPr sz="2200" b="1">
              <a:solidFill>
                <a:schemeClr val="dk1"/>
              </a:solidFill>
              <a:latin typeface="Calibri"/>
              <a:ea typeface="Calibri"/>
              <a:cs typeface="Calibri"/>
              <a:sym typeface="Calibri"/>
            </a:endParaRPr>
          </a:p>
          <a:p>
            <a:pPr marL="0" marR="0" lvl="0" indent="0" algn="just" rtl="0">
              <a:spcBef>
                <a:spcPts val="0"/>
              </a:spcBef>
              <a:spcAft>
                <a:spcPts val="0"/>
              </a:spcAft>
              <a:buNone/>
            </a:pPr>
            <a:endParaRPr sz="2200" b="1">
              <a:solidFill>
                <a:schemeClr val="dk1"/>
              </a:solidFill>
              <a:latin typeface="Calibri"/>
              <a:ea typeface="Calibri"/>
              <a:cs typeface="Calibri"/>
              <a:sym typeface="Calibri"/>
            </a:endParaRPr>
          </a:p>
          <a:p>
            <a:pPr marL="0" marR="0" lvl="0" indent="0" algn="just" rtl="0">
              <a:spcBef>
                <a:spcPts val="0"/>
              </a:spcBef>
              <a:spcAft>
                <a:spcPts val="0"/>
              </a:spcAft>
              <a:buNone/>
            </a:pPr>
            <a:endParaRPr sz="2200" b="1">
              <a:solidFill>
                <a:schemeClr val="dk1"/>
              </a:solidFill>
              <a:latin typeface="Calibri"/>
              <a:ea typeface="Calibri"/>
              <a:cs typeface="Calibri"/>
              <a:sym typeface="Calibri"/>
            </a:endParaRPr>
          </a:p>
          <a:p>
            <a:pPr marL="0" marR="0" lvl="0" indent="0" algn="just" rtl="0">
              <a:spcBef>
                <a:spcPts val="0"/>
              </a:spcBef>
              <a:spcAft>
                <a:spcPts val="0"/>
              </a:spcAft>
              <a:buNone/>
            </a:pPr>
            <a:endParaRPr sz="2200" b="0">
              <a:solidFill>
                <a:schemeClr val="dk1"/>
              </a:solidFill>
              <a:latin typeface="Calibri"/>
              <a:ea typeface="Calibri"/>
              <a:cs typeface="Calibri"/>
              <a:sym typeface="Calibri"/>
            </a:endParaRPr>
          </a:p>
          <a:p>
            <a:pPr marL="0" marR="0" lvl="0" indent="0" algn="just" rtl="0">
              <a:spcBef>
                <a:spcPts val="0"/>
              </a:spcBef>
              <a:spcAft>
                <a:spcPts val="0"/>
              </a:spcAft>
              <a:buNone/>
            </a:pPr>
            <a:endParaRPr sz="2200" b="0">
              <a:solidFill>
                <a:schemeClr val="dk1"/>
              </a:solidFill>
              <a:latin typeface="Calibri"/>
              <a:ea typeface="Calibri"/>
              <a:cs typeface="Calibri"/>
              <a:sym typeface="Calibri"/>
            </a:endParaRPr>
          </a:p>
          <a:p>
            <a:pPr marL="0" marR="0" lvl="0" indent="0" algn="just" rtl="0">
              <a:spcBef>
                <a:spcPts val="0"/>
              </a:spcBef>
              <a:spcAft>
                <a:spcPts val="0"/>
              </a:spcAft>
              <a:buNone/>
            </a:pPr>
            <a:endParaRPr sz="2000" b="0">
              <a:solidFill>
                <a:schemeClr val="dk1"/>
              </a:solidFill>
              <a:latin typeface="Calibri"/>
              <a:ea typeface="Calibri"/>
              <a:cs typeface="Calibri"/>
              <a:sym typeface="Calibri"/>
            </a:endParaRPr>
          </a:p>
          <a:p>
            <a:pPr marL="0" marR="0" lvl="0" indent="0" algn="just" rtl="0">
              <a:spcBef>
                <a:spcPts val="0"/>
              </a:spcBef>
              <a:spcAft>
                <a:spcPts val="0"/>
              </a:spcAft>
              <a:buNone/>
            </a:pPr>
            <a:endParaRPr sz="20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2000" b="0">
                <a:solidFill>
                  <a:schemeClr val="dk1"/>
                </a:solidFill>
                <a:latin typeface="Calibri"/>
                <a:ea typeface="Calibri"/>
                <a:cs typeface="Calibri"/>
                <a:sym typeface="Calibri"/>
              </a:rPr>
              <a:t>As lesões cutâneas purpúricas mostraram por biópsia: vasculopatia trombogênica por processo inflamatório sistêmico, com deposição de elementos do sistema complemento mediadores de processo inflamatório (C5b-9 e 4d) na pele - padrão de dano tecidual por lesão microvascular na pele dos cinco indivíduos e nos pulmões.</a:t>
            </a:r>
            <a:endParaRPr/>
          </a:p>
          <a:p>
            <a:pPr marL="0" marR="0" lvl="0" indent="0" algn="just" rtl="0">
              <a:spcBef>
                <a:spcPts val="0"/>
              </a:spcBef>
              <a:spcAft>
                <a:spcPts val="0"/>
              </a:spcAft>
              <a:buNone/>
            </a:pPr>
            <a:endParaRPr sz="1200" b="1">
              <a:solidFill>
                <a:schemeClr val="dk1"/>
              </a:solidFill>
              <a:latin typeface="Calibri"/>
              <a:ea typeface="Calibri"/>
              <a:cs typeface="Calibri"/>
              <a:sym typeface="Calibri"/>
            </a:endParaRPr>
          </a:p>
          <a:p>
            <a:pPr marL="0" marR="0" lvl="0" indent="0" algn="just" rtl="0">
              <a:spcBef>
                <a:spcPts val="0"/>
              </a:spcBef>
              <a:spcAft>
                <a:spcPts val="0"/>
              </a:spcAft>
              <a:buNone/>
            </a:pPr>
            <a:r>
              <a:rPr lang="pt-BR" sz="1200" b="1">
                <a:solidFill>
                  <a:schemeClr val="dk1"/>
                </a:solidFill>
                <a:latin typeface="Calibri"/>
                <a:ea typeface="Calibri"/>
                <a:cs typeface="Calibri"/>
                <a:sym typeface="Calibri"/>
              </a:rPr>
              <a:t>Magro C, Mulvey JJ, Berlin D, Nuovo G, Salvatore S, Harp J, Baxter-Stoltzfus A Laurence J. Complement associated microvascular injury and thrombosis in the pathogenesis of severe COVID-19 infection: A report of five cases. Transl Res. 2020 Apr 15. https://doi.org/10.1016/j.trsl.2020.04.007 [Epub ahead of print]</a:t>
            </a:r>
            <a:endParaRPr sz="1200" b="0">
              <a:solidFill>
                <a:schemeClr val="dk1"/>
              </a:solidFill>
              <a:latin typeface="Calibri"/>
              <a:ea typeface="Calibri"/>
              <a:cs typeface="Calibri"/>
              <a:sym typeface="Calibri"/>
            </a:endParaRPr>
          </a:p>
          <a:p>
            <a:pPr marL="0" marR="0" lvl="0" indent="0" algn="just" rtl="0">
              <a:spcBef>
                <a:spcPts val="0"/>
              </a:spcBef>
              <a:spcAft>
                <a:spcPts val="0"/>
              </a:spcAft>
              <a:buNone/>
            </a:pPr>
            <a:endParaRPr sz="2200" b="0">
              <a:solidFill>
                <a:schemeClr val="dk1"/>
              </a:solidFill>
              <a:latin typeface="Calibri"/>
              <a:ea typeface="Calibri"/>
              <a:cs typeface="Calibri"/>
              <a:sym typeface="Calibri"/>
            </a:endParaRPr>
          </a:p>
        </p:txBody>
      </p:sp>
      <p:pic>
        <p:nvPicPr>
          <p:cNvPr id="76" name="Google Shape;76;p5"/>
          <p:cNvPicPr preferRelativeResize="0"/>
          <p:nvPr/>
        </p:nvPicPr>
        <p:blipFill rotWithShape="1">
          <a:blip r:embed="rId3">
            <a:alphaModFix/>
          </a:blip>
          <a:srcRect/>
          <a:stretch/>
        </p:blipFill>
        <p:spPr>
          <a:xfrm>
            <a:off x="6732240" y="908720"/>
            <a:ext cx="2304256" cy="3528392"/>
          </a:xfrm>
          <a:prstGeom prst="rect">
            <a:avLst/>
          </a:prstGeom>
          <a:noFill/>
          <a:ln>
            <a:noFill/>
          </a:ln>
        </p:spPr>
      </p:pic>
      <p:pic>
        <p:nvPicPr>
          <p:cNvPr id="77" name="Google Shape;77;p5"/>
          <p:cNvPicPr preferRelativeResize="0"/>
          <p:nvPr/>
        </p:nvPicPr>
        <p:blipFill rotWithShape="1">
          <a:blip r:embed="rId4">
            <a:alphaModFix/>
          </a:blip>
          <a:srcRect/>
          <a:stretch/>
        </p:blipFill>
        <p:spPr>
          <a:xfrm>
            <a:off x="4139952" y="1700808"/>
            <a:ext cx="2664296" cy="2808312"/>
          </a:xfrm>
          <a:prstGeom prst="rect">
            <a:avLst/>
          </a:prstGeom>
          <a:noFill/>
          <a:ln>
            <a:noFill/>
          </a:ln>
        </p:spPr>
      </p:pic>
      <p:pic>
        <p:nvPicPr>
          <p:cNvPr id="78" name="Google Shape;78;p5"/>
          <p:cNvPicPr preferRelativeResize="0"/>
          <p:nvPr/>
        </p:nvPicPr>
        <p:blipFill rotWithShape="1">
          <a:blip r:embed="rId5">
            <a:alphaModFix/>
          </a:blip>
          <a:srcRect/>
          <a:stretch/>
        </p:blipFill>
        <p:spPr>
          <a:xfrm>
            <a:off x="251520" y="2348880"/>
            <a:ext cx="1080120" cy="2088232"/>
          </a:xfrm>
          <a:prstGeom prst="rect">
            <a:avLst/>
          </a:prstGeom>
          <a:noFill/>
          <a:ln>
            <a:noFill/>
          </a:ln>
        </p:spPr>
      </p:pic>
      <p:pic>
        <p:nvPicPr>
          <p:cNvPr id="79" name="Google Shape;79;p5"/>
          <p:cNvPicPr preferRelativeResize="0"/>
          <p:nvPr/>
        </p:nvPicPr>
        <p:blipFill rotWithShape="1">
          <a:blip r:embed="rId6">
            <a:alphaModFix/>
          </a:blip>
          <a:srcRect/>
          <a:stretch/>
        </p:blipFill>
        <p:spPr>
          <a:xfrm>
            <a:off x="1331640" y="2348880"/>
            <a:ext cx="1373101" cy="2088232"/>
          </a:xfrm>
          <a:prstGeom prst="rect">
            <a:avLst/>
          </a:prstGeom>
          <a:noFill/>
          <a:ln>
            <a:noFill/>
          </a:ln>
        </p:spPr>
      </p:pic>
      <p:sp>
        <p:nvSpPr>
          <p:cNvPr id="80" name="Google Shape;80;p5"/>
          <p:cNvSpPr txBox="1"/>
          <p:nvPr/>
        </p:nvSpPr>
        <p:spPr>
          <a:xfrm>
            <a:off x="251520" y="4258314"/>
            <a:ext cx="2653605" cy="21544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800" b="1">
                <a:solidFill>
                  <a:schemeClr val="dk1"/>
                </a:solidFill>
                <a:latin typeface="Calibri"/>
                <a:ea typeface="Calibri"/>
                <a:cs typeface="Calibri"/>
                <a:sym typeface="Calibri"/>
              </a:rPr>
              <a:t>Erupção cutânea purpúrica</a:t>
            </a:r>
            <a:endParaRPr sz="800" b="1">
              <a:solidFill>
                <a:schemeClr val="dk1"/>
              </a:solidFill>
              <a:latin typeface="Calibri"/>
              <a:ea typeface="Calibri"/>
              <a:cs typeface="Calibri"/>
              <a:sym typeface="Calibri"/>
            </a:endParaRPr>
          </a:p>
        </p:txBody>
      </p:sp>
      <p:pic>
        <p:nvPicPr>
          <p:cNvPr id="81" name="Google Shape;81;p5"/>
          <p:cNvPicPr preferRelativeResize="0"/>
          <p:nvPr/>
        </p:nvPicPr>
        <p:blipFill rotWithShape="1">
          <a:blip r:embed="rId7">
            <a:alphaModFix/>
          </a:blip>
          <a:srcRect/>
          <a:stretch/>
        </p:blipFill>
        <p:spPr>
          <a:xfrm>
            <a:off x="2704741" y="2348881"/>
            <a:ext cx="1651235" cy="2088232"/>
          </a:xfrm>
          <a:prstGeom prst="rect">
            <a:avLst/>
          </a:prstGeom>
          <a:noFill/>
          <a:ln>
            <a:noFill/>
          </a:ln>
        </p:spPr>
      </p:pic>
      <p:sp>
        <p:nvSpPr>
          <p:cNvPr id="82" name="Google Shape;82;p5"/>
          <p:cNvSpPr txBox="1"/>
          <p:nvPr/>
        </p:nvSpPr>
        <p:spPr>
          <a:xfrm>
            <a:off x="2689101" y="4260976"/>
            <a:ext cx="1450851"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Vasculopatia livedoide</a:t>
            </a:r>
            <a:endParaRPr sz="800" b="1">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1"/>
          <p:cNvSpPr txBox="1"/>
          <p:nvPr/>
        </p:nvSpPr>
        <p:spPr>
          <a:xfrm>
            <a:off x="0" y="184665"/>
            <a:ext cx="62274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REALIZAR CONTROLE DO MICROCLIMA DA PELE</a:t>
            </a:r>
            <a:endParaRPr sz="2400" b="1">
              <a:solidFill>
                <a:schemeClr val="dk1"/>
              </a:solidFill>
              <a:latin typeface="Calibri"/>
              <a:ea typeface="Calibri"/>
              <a:cs typeface="Calibri"/>
              <a:sym typeface="Calibri"/>
            </a:endParaRPr>
          </a:p>
        </p:txBody>
      </p:sp>
      <p:sp>
        <p:nvSpPr>
          <p:cNvPr id="512" name="Google Shape;512;p51"/>
          <p:cNvSpPr/>
          <p:nvPr/>
        </p:nvSpPr>
        <p:spPr>
          <a:xfrm>
            <a:off x="107504" y="1124744"/>
            <a:ext cx="8928992" cy="246221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2200" b="1">
                <a:solidFill>
                  <a:schemeClr val="dk1"/>
                </a:solidFill>
                <a:latin typeface="Calibri"/>
                <a:ea typeface="Calibri"/>
                <a:cs typeface="Calibri"/>
                <a:sym typeface="Calibri"/>
              </a:rPr>
              <a:t>MICROCLIMA DA PELE: temperatura da superfície da pele e condições de umidade na interface com a superfície de suporte.</a:t>
            </a:r>
            <a:endParaRPr/>
          </a:p>
          <a:p>
            <a:pPr marL="0" marR="0" lvl="0" indent="0" algn="just" rtl="0">
              <a:spcBef>
                <a:spcPts val="0"/>
              </a:spcBef>
              <a:spcAft>
                <a:spcPts val="0"/>
              </a:spcAft>
              <a:buNone/>
            </a:pPr>
            <a:endParaRPr sz="2200" b="1">
              <a:solidFill>
                <a:schemeClr val="dk1"/>
              </a:solidFill>
              <a:latin typeface="Calibri"/>
              <a:ea typeface="Calibri"/>
              <a:cs typeface="Calibri"/>
              <a:sym typeface="Calibri"/>
            </a:endParaRPr>
          </a:p>
          <a:p>
            <a:pPr marL="0" marR="0" lvl="0" indent="0" algn="just" rtl="0">
              <a:spcBef>
                <a:spcPts val="0"/>
              </a:spcBef>
              <a:spcAft>
                <a:spcPts val="0"/>
              </a:spcAft>
              <a:buNone/>
            </a:pPr>
            <a:r>
              <a:rPr lang="pt-BR" sz="2200" b="1">
                <a:solidFill>
                  <a:schemeClr val="dk1"/>
                </a:solidFill>
                <a:latin typeface="Calibri"/>
                <a:ea typeface="Calibri"/>
                <a:cs typeface="Calibri"/>
                <a:sym typeface="Calibri"/>
              </a:rPr>
              <a:t>ALTERAÇÃO DO MICROCLIMA: tempo de contato do absorvente/fralda/excretas com a pele; roupa de cama úmida; resíduo de água/sabão; excesso de produtos (cremes/loções); traçados de plástico/napa, etc.</a:t>
            </a:r>
            <a:endParaRPr sz="2200" b="1">
              <a:solidFill>
                <a:schemeClr val="dk1"/>
              </a:solidFill>
              <a:latin typeface="Calibri"/>
              <a:ea typeface="Calibri"/>
              <a:cs typeface="Calibri"/>
              <a:sym typeface="Calibri"/>
            </a:endParaRPr>
          </a:p>
        </p:txBody>
      </p:sp>
      <p:sp>
        <p:nvSpPr>
          <p:cNvPr id="513" name="Google Shape;513;p51"/>
          <p:cNvSpPr/>
          <p:nvPr/>
        </p:nvSpPr>
        <p:spPr>
          <a:xfrm>
            <a:off x="2267744" y="6273225"/>
            <a:ext cx="6408712" cy="400110"/>
          </a:xfrm>
          <a:prstGeom prst="rect">
            <a:avLst/>
          </a:prstGeom>
          <a:solidFill>
            <a:srgbClr val="FFF4C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b="1">
                <a:solidFill>
                  <a:schemeClr val="dk1"/>
                </a:solidFill>
                <a:latin typeface="Calibri"/>
                <a:ea typeface="Calibri"/>
                <a:cs typeface="Calibri"/>
                <a:sym typeface="Calibri"/>
              </a:rPr>
              <a:t>Pressão + fricção + cisalhamento + alteração de microclima</a:t>
            </a:r>
            <a:endParaRPr sz="2000" b="1">
              <a:solidFill>
                <a:schemeClr val="dk1"/>
              </a:solidFill>
              <a:latin typeface="Calibri"/>
              <a:ea typeface="Calibri"/>
              <a:cs typeface="Calibri"/>
              <a:sym typeface="Calibri"/>
            </a:endParaRPr>
          </a:p>
        </p:txBody>
      </p:sp>
      <p:pic>
        <p:nvPicPr>
          <p:cNvPr id="514" name="Google Shape;514;p51" descr="Imagem relacionada"/>
          <p:cNvPicPr preferRelativeResize="0"/>
          <p:nvPr/>
        </p:nvPicPr>
        <p:blipFill rotWithShape="1">
          <a:blip r:embed="rId3">
            <a:alphaModFix/>
          </a:blip>
          <a:srcRect/>
          <a:stretch/>
        </p:blipFill>
        <p:spPr>
          <a:xfrm>
            <a:off x="2699792" y="3284983"/>
            <a:ext cx="5400600" cy="291341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2"/>
          <p:cNvSpPr/>
          <p:nvPr/>
        </p:nvSpPr>
        <p:spPr>
          <a:xfrm>
            <a:off x="0" y="1124744"/>
            <a:ext cx="5364088" cy="5433343"/>
          </a:xfrm>
          <a:prstGeom prst="rect">
            <a:avLst/>
          </a:prstGeom>
          <a:noFill/>
          <a:ln>
            <a:noFill/>
          </a:ln>
        </p:spPr>
        <p:txBody>
          <a:bodyPr spcFirstLastPara="1" wrap="square" lIns="90000" tIns="46800" rIns="90000" bIns="46800" anchor="t" anchorCtr="0">
            <a:noAutofit/>
          </a:bodyPr>
          <a:lstStyle/>
          <a:p>
            <a:pPr marL="0" marR="0" lvl="0" indent="0" algn="l" rtl="0">
              <a:spcBef>
                <a:spcPts val="0"/>
              </a:spcBef>
              <a:spcAft>
                <a:spcPts val="0"/>
              </a:spcAft>
              <a:buClr>
                <a:schemeClr val="dk1"/>
              </a:buClr>
              <a:buSzPts val="1430"/>
              <a:buFont typeface="Noto Sans Symbols"/>
              <a:buNone/>
            </a:pPr>
            <a:r>
              <a:rPr lang="pt-BR" sz="2200" b="1">
                <a:solidFill>
                  <a:schemeClr val="dk1"/>
                </a:solidFill>
                <a:latin typeface="Calibri"/>
                <a:ea typeface="Calibri"/>
                <a:cs typeface="Calibri"/>
                <a:sym typeface="Calibri"/>
              </a:rPr>
              <a:t>LESÃO DE UMIDADE:</a:t>
            </a:r>
            <a:endParaRPr/>
          </a:p>
          <a:p>
            <a:pPr marL="0" marR="0" lvl="0" indent="0" algn="l" rtl="0">
              <a:spcBef>
                <a:spcPts val="440"/>
              </a:spcBef>
              <a:spcAft>
                <a:spcPts val="0"/>
              </a:spcAft>
              <a:buClr>
                <a:schemeClr val="dk1"/>
              </a:buClr>
              <a:buSzPts val="1430"/>
              <a:buFont typeface="Noto Sans Symbols"/>
              <a:buNone/>
            </a:pPr>
            <a:endParaRPr sz="2200" b="1">
              <a:solidFill>
                <a:schemeClr val="dk1"/>
              </a:solidFill>
              <a:latin typeface="Calibri"/>
              <a:ea typeface="Calibri"/>
              <a:cs typeface="Calibri"/>
              <a:sym typeface="Calibri"/>
            </a:endParaRPr>
          </a:p>
          <a:p>
            <a:pPr marL="0" marR="0" lvl="0" indent="0" algn="l" rtl="0">
              <a:spcBef>
                <a:spcPts val="440"/>
              </a:spcBef>
              <a:spcAft>
                <a:spcPts val="0"/>
              </a:spcAft>
              <a:buClr>
                <a:schemeClr val="dk1"/>
              </a:buClr>
              <a:buSzPts val="1430"/>
              <a:buFont typeface="Noto Sans Symbols"/>
              <a:buNone/>
            </a:pPr>
            <a:r>
              <a:rPr lang="pt-BR" sz="2200" b="1">
                <a:solidFill>
                  <a:schemeClr val="dk1"/>
                </a:solidFill>
                <a:latin typeface="Calibri"/>
                <a:ea typeface="Calibri"/>
                <a:cs typeface="Calibri"/>
                <a:sym typeface="Calibri"/>
              </a:rPr>
              <a:t>Localização (interglúteos, glúteos, </a:t>
            </a:r>
            <a:endParaRPr/>
          </a:p>
          <a:p>
            <a:pPr marL="0" marR="0" lvl="0" indent="0" algn="l" rtl="0">
              <a:spcBef>
                <a:spcPts val="440"/>
              </a:spcBef>
              <a:spcAft>
                <a:spcPts val="0"/>
              </a:spcAft>
              <a:buClr>
                <a:schemeClr val="dk1"/>
              </a:buClr>
              <a:buSzPts val="1430"/>
              <a:buFont typeface="Noto Sans Symbols"/>
              <a:buNone/>
            </a:pPr>
            <a:r>
              <a:rPr lang="pt-BR" sz="2200" b="1">
                <a:solidFill>
                  <a:schemeClr val="dk1"/>
                </a:solidFill>
                <a:latin typeface="Calibri"/>
                <a:ea typeface="Calibri"/>
                <a:cs typeface="Calibri"/>
                <a:sym typeface="Calibri"/>
              </a:rPr>
              <a:t>virilha, perineal e perianal)</a:t>
            </a:r>
            <a:endParaRPr/>
          </a:p>
          <a:p>
            <a:pPr marL="0" marR="0" lvl="0" indent="0" algn="l" rtl="0">
              <a:spcBef>
                <a:spcPts val="440"/>
              </a:spcBef>
              <a:spcAft>
                <a:spcPts val="0"/>
              </a:spcAft>
              <a:buClr>
                <a:schemeClr val="dk1"/>
              </a:buClr>
              <a:buSzPts val="1430"/>
              <a:buFont typeface="Noto Sans Symbols"/>
              <a:buNone/>
            </a:pPr>
            <a:r>
              <a:rPr lang="pt-BR" sz="2200" b="1">
                <a:solidFill>
                  <a:schemeClr val="dk1"/>
                </a:solidFill>
                <a:latin typeface="Calibri"/>
                <a:ea typeface="Calibri"/>
                <a:cs typeface="Calibri"/>
                <a:sym typeface="Calibri"/>
              </a:rPr>
              <a:t>Forma (irregulares)</a:t>
            </a:r>
            <a:endParaRPr/>
          </a:p>
          <a:p>
            <a:pPr marL="0" marR="0" lvl="0" indent="0" algn="l" rtl="0">
              <a:spcBef>
                <a:spcPts val="440"/>
              </a:spcBef>
              <a:spcAft>
                <a:spcPts val="0"/>
              </a:spcAft>
              <a:buClr>
                <a:schemeClr val="dk1"/>
              </a:buClr>
              <a:buSzPts val="1430"/>
              <a:buFont typeface="Noto Sans Symbols"/>
              <a:buNone/>
            </a:pPr>
            <a:r>
              <a:rPr lang="pt-BR" sz="2200" b="1">
                <a:solidFill>
                  <a:schemeClr val="dk1"/>
                </a:solidFill>
                <a:latin typeface="Calibri"/>
                <a:ea typeface="Calibri"/>
                <a:cs typeface="Calibri"/>
                <a:sym typeface="Calibri"/>
              </a:rPr>
              <a:t>Profundidade (rasas)</a:t>
            </a:r>
            <a:endParaRPr/>
          </a:p>
          <a:p>
            <a:pPr marL="0" marR="0" lvl="0" indent="0" algn="l" rtl="0">
              <a:spcBef>
                <a:spcPts val="440"/>
              </a:spcBef>
              <a:spcAft>
                <a:spcPts val="0"/>
              </a:spcAft>
              <a:buClr>
                <a:schemeClr val="dk1"/>
              </a:buClr>
              <a:buSzPts val="1430"/>
              <a:buFont typeface="Noto Sans Symbols"/>
              <a:buNone/>
            </a:pPr>
            <a:r>
              <a:rPr lang="pt-BR" sz="2200" b="1">
                <a:solidFill>
                  <a:schemeClr val="accent2"/>
                </a:solidFill>
                <a:latin typeface="Calibri"/>
                <a:ea typeface="Calibri"/>
                <a:cs typeface="Calibri"/>
                <a:sym typeface="Calibri"/>
              </a:rPr>
              <a:t>Necrose (ausente)</a:t>
            </a:r>
            <a:endParaRPr/>
          </a:p>
          <a:p>
            <a:pPr marL="0" marR="0" lvl="0" indent="0" algn="l" rtl="0">
              <a:spcBef>
                <a:spcPts val="440"/>
              </a:spcBef>
              <a:spcAft>
                <a:spcPts val="0"/>
              </a:spcAft>
              <a:buClr>
                <a:schemeClr val="dk1"/>
              </a:buClr>
              <a:buSzPts val="1430"/>
              <a:buFont typeface="Noto Sans Symbols"/>
              <a:buNone/>
            </a:pPr>
            <a:r>
              <a:rPr lang="pt-BR" sz="2200" b="1">
                <a:solidFill>
                  <a:schemeClr val="dk1"/>
                </a:solidFill>
                <a:latin typeface="Calibri"/>
                <a:ea typeface="Calibri"/>
                <a:cs typeface="Calibri"/>
                <a:sym typeface="Calibri"/>
              </a:rPr>
              <a:t>Bordos (macerados)</a:t>
            </a:r>
            <a:endParaRPr/>
          </a:p>
          <a:p>
            <a:pPr marL="0" marR="0" lvl="0" indent="0" algn="l" rtl="0">
              <a:spcBef>
                <a:spcPts val="440"/>
              </a:spcBef>
              <a:spcAft>
                <a:spcPts val="0"/>
              </a:spcAft>
              <a:buClr>
                <a:schemeClr val="dk1"/>
              </a:buClr>
              <a:buSzPts val="1430"/>
              <a:buFont typeface="Noto Sans Symbols"/>
              <a:buNone/>
            </a:pPr>
            <a:r>
              <a:rPr lang="pt-BR" sz="2200" b="1">
                <a:solidFill>
                  <a:schemeClr val="dk1"/>
                </a:solidFill>
                <a:latin typeface="Calibri"/>
                <a:ea typeface="Calibri"/>
                <a:cs typeface="Calibri"/>
                <a:sym typeface="Calibri"/>
              </a:rPr>
              <a:t>Coloração (rosadas no centro e esbranquiçadas nas bordas)</a:t>
            </a:r>
            <a:endParaRPr/>
          </a:p>
          <a:p>
            <a:pPr marL="0" marR="0" lvl="0" indent="0" algn="l" rtl="0">
              <a:spcBef>
                <a:spcPts val="440"/>
              </a:spcBef>
              <a:spcAft>
                <a:spcPts val="0"/>
              </a:spcAft>
              <a:buClr>
                <a:schemeClr val="dk1"/>
              </a:buClr>
              <a:buSzPts val="1430"/>
              <a:buFont typeface="Noto Sans Symbols"/>
              <a:buNone/>
            </a:pPr>
            <a:r>
              <a:rPr lang="pt-BR" sz="2200" b="1">
                <a:solidFill>
                  <a:schemeClr val="dk1"/>
                </a:solidFill>
                <a:latin typeface="Calibri"/>
                <a:ea typeface="Calibri"/>
                <a:cs typeface="Calibri"/>
                <a:sym typeface="Calibri"/>
              </a:rPr>
              <a:t>Características dos doentes (incontinentes)</a:t>
            </a:r>
            <a:endParaRPr/>
          </a:p>
          <a:p>
            <a:pPr marL="342900" marR="0" lvl="0" indent="-342900" algn="l" rtl="0">
              <a:spcBef>
                <a:spcPts val="600"/>
              </a:spcBef>
              <a:spcAft>
                <a:spcPts val="0"/>
              </a:spcAft>
              <a:buClr>
                <a:schemeClr val="hlink"/>
              </a:buClr>
              <a:buSzPts val="1430"/>
              <a:buFont typeface="Noto Sans Symbols"/>
              <a:buNone/>
            </a:pPr>
            <a:endParaRPr sz="2200" b="1">
              <a:solidFill>
                <a:schemeClr val="dk1"/>
              </a:solidFill>
              <a:latin typeface="Calibri"/>
              <a:ea typeface="Calibri"/>
              <a:cs typeface="Calibri"/>
              <a:sym typeface="Calibri"/>
            </a:endParaRPr>
          </a:p>
        </p:txBody>
      </p:sp>
      <p:pic>
        <p:nvPicPr>
          <p:cNvPr id="520" name="Google Shape;520;p52"/>
          <p:cNvPicPr preferRelativeResize="0"/>
          <p:nvPr/>
        </p:nvPicPr>
        <p:blipFill rotWithShape="1">
          <a:blip r:embed="rId3">
            <a:alphaModFix/>
          </a:blip>
          <a:srcRect/>
          <a:stretch/>
        </p:blipFill>
        <p:spPr>
          <a:xfrm>
            <a:off x="5310098" y="1412776"/>
            <a:ext cx="3600400" cy="4680520"/>
          </a:xfrm>
          <a:prstGeom prst="rect">
            <a:avLst/>
          </a:prstGeom>
          <a:noFill/>
          <a:ln>
            <a:noFill/>
          </a:ln>
        </p:spPr>
      </p:pic>
      <p:sp>
        <p:nvSpPr>
          <p:cNvPr id="521" name="Google Shape;521;p52"/>
          <p:cNvSpPr txBox="1"/>
          <p:nvPr/>
        </p:nvSpPr>
        <p:spPr>
          <a:xfrm>
            <a:off x="100490" y="1412776"/>
            <a:ext cx="1231900" cy="2746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00"/>
              <a:buFont typeface="Noto Sans Symbols"/>
              <a:buNone/>
            </a:pPr>
            <a:r>
              <a:rPr lang="pt-BR" sz="1200" b="1">
                <a:solidFill>
                  <a:schemeClr val="dk1"/>
                </a:solidFill>
                <a:latin typeface="Arial"/>
                <a:ea typeface="Arial"/>
                <a:cs typeface="Arial"/>
                <a:sym typeface="Arial"/>
              </a:rPr>
              <a:t>PUCLAS, 2009</a:t>
            </a:r>
            <a:endParaRPr/>
          </a:p>
        </p:txBody>
      </p:sp>
      <p:sp>
        <p:nvSpPr>
          <p:cNvPr id="522" name="Google Shape;522;p52"/>
          <p:cNvSpPr txBox="1"/>
          <p:nvPr/>
        </p:nvSpPr>
        <p:spPr>
          <a:xfrm>
            <a:off x="0" y="0"/>
            <a:ext cx="601287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ATENÇÃO! DIAGNÓSTICO DIFERENCIAL PARA LESÃO DE UMIDADE</a:t>
            </a:r>
            <a:endParaRPr sz="2200" b="1" dirty="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53"/>
          <p:cNvPicPr preferRelativeResize="0"/>
          <p:nvPr/>
        </p:nvPicPr>
        <p:blipFill rotWithShape="1">
          <a:blip r:embed="rId3">
            <a:alphaModFix/>
          </a:blip>
          <a:srcRect/>
          <a:stretch/>
        </p:blipFill>
        <p:spPr>
          <a:xfrm>
            <a:off x="0" y="1124743"/>
            <a:ext cx="9144000" cy="2016919"/>
          </a:xfrm>
          <a:prstGeom prst="rect">
            <a:avLst/>
          </a:prstGeom>
          <a:noFill/>
          <a:ln>
            <a:noFill/>
          </a:ln>
        </p:spPr>
      </p:pic>
      <p:cxnSp>
        <p:nvCxnSpPr>
          <p:cNvPr id="528" name="Google Shape;528;p53"/>
          <p:cNvCxnSpPr/>
          <p:nvPr/>
        </p:nvCxnSpPr>
        <p:spPr>
          <a:xfrm>
            <a:off x="5940152" y="1844824"/>
            <a:ext cx="2520950" cy="0"/>
          </a:xfrm>
          <a:prstGeom prst="straightConnector1">
            <a:avLst/>
          </a:prstGeom>
          <a:noFill/>
          <a:ln w="76200" cap="flat" cmpd="sng">
            <a:solidFill>
              <a:srgbClr val="FF0000"/>
            </a:solidFill>
            <a:prstDash val="solid"/>
            <a:round/>
            <a:headEnd type="none" w="med" len="med"/>
            <a:tailEnd type="none" w="med" len="med"/>
          </a:ln>
        </p:spPr>
      </p:cxnSp>
      <p:cxnSp>
        <p:nvCxnSpPr>
          <p:cNvPr id="529" name="Google Shape;529;p53"/>
          <p:cNvCxnSpPr/>
          <p:nvPr/>
        </p:nvCxnSpPr>
        <p:spPr>
          <a:xfrm>
            <a:off x="5508625" y="2636912"/>
            <a:ext cx="3563937" cy="0"/>
          </a:xfrm>
          <a:prstGeom prst="straightConnector1">
            <a:avLst/>
          </a:prstGeom>
          <a:noFill/>
          <a:ln w="76200" cap="flat" cmpd="sng">
            <a:solidFill>
              <a:srgbClr val="FF0000"/>
            </a:solidFill>
            <a:prstDash val="solid"/>
            <a:round/>
            <a:headEnd type="none" w="med" len="med"/>
            <a:tailEnd type="none" w="med" len="med"/>
          </a:ln>
        </p:spPr>
      </p:cxnSp>
      <p:sp>
        <p:nvSpPr>
          <p:cNvPr id="530" name="Google Shape;530;p53"/>
          <p:cNvSpPr txBox="1"/>
          <p:nvPr/>
        </p:nvSpPr>
        <p:spPr>
          <a:xfrm>
            <a:off x="539750" y="2492375"/>
            <a:ext cx="8604250" cy="36671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b="1">
              <a:solidFill>
                <a:srgbClr val="000000"/>
              </a:solidFill>
              <a:latin typeface="Arial"/>
              <a:ea typeface="Arial"/>
              <a:cs typeface="Arial"/>
              <a:sym typeface="Arial"/>
            </a:endParaRPr>
          </a:p>
        </p:txBody>
      </p:sp>
      <p:pic>
        <p:nvPicPr>
          <p:cNvPr id="531" name="Google Shape;531;p53"/>
          <p:cNvPicPr preferRelativeResize="0"/>
          <p:nvPr/>
        </p:nvPicPr>
        <p:blipFill rotWithShape="1">
          <a:blip r:embed="rId4">
            <a:alphaModFix/>
          </a:blip>
          <a:srcRect/>
          <a:stretch/>
        </p:blipFill>
        <p:spPr>
          <a:xfrm>
            <a:off x="0" y="2924175"/>
            <a:ext cx="4643438" cy="3933825"/>
          </a:xfrm>
          <a:prstGeom prst="rect">
            <a:avLst/>
          </a:prstGeom>
          <a:noFill/>
          <a:ln>
            <a:noFill/>
          </a:ln>
        </p:spPr>
      </p:pic>
      <p:pic>
        <p:nvPicPr>
          <p:cNvPr id="532" name="Google Shape;532;p53"/>
          <p:cNvPicPr preferRelativeResize="0"/>
          <p:nvPr/>
        </p:nvPicPr>
        <p:blipFill rotWithShape="1">
          <a:blip r:embed="rId5">
            <a:alphaModFix/>
          </a:blip>
          <a:srcRect/>
          <a:stretch/>
        </p:blipFill>
        <p:spPr>
          <a:xfrm>
            <a:off x="4643438" y="2924175"/>
            <a:ext cx="4500562" cy="3933825"/>
          </a:xfrm>
          <a:prstGeom prst="rect">
            <a:avLst/>
          </a:prstGeom>
          <a:noFill/>
          <a:ln>
            <a:noFill/>
          </a:ln>
        </p:spPr>
      </p:pic>
      <p:sp>
        <p:nvSpPr>
          <p:cNvPr id="533" name="Google Shape;533;p53"/>
          <p:cNvSpPr txBox="1"/>
          <p:nvPr/>
        </p:nvSpPr>
        <p:spPr>
          <a:xfrm>
            <a:off x="0" y="0"/>
            <a:ext cx="588154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ATENÇÃO! DIAGNÓSTICO DIFERENCIAL </a:t>
            </a:r>
            <a:endParaRPr dirty="0"/>
          </a:p>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PARA DERMATITE ASSOCIADA À INCONTINÊNCIA</a:t>
            </a:r>
            <a:endParaRPr sz="2200" b="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fade">
                                      <p:cBhvr>
                                        <p:cTn id="7" dur="500"/>
                                        <p:tgtEl>
                                          <p:spTgt spid="5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9"/>
                                        </p:tgtEl>
                                        <p:attrNameLst>
                                          <p:attrName>style.visibility</p:attrName>
                                        </p:attrNameLst>
                                      </p:cBhvr>
                                      <p:to>
                                        <p:strVal val="visible"/>
                                      </p:to>
                                    </p:set>
                                    <p:animEffect transition="in" filter="fade">
                                      <p:cBhvr>
                                        <p:cTn id="11" dur="5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4"/>
          <p:cNvSpPr txBox="1"/>
          <p:nvPr/>
        </p:nvSpPr>
        <p:spPr>
          <a:xfrm>
            <a:off x="4572000" y="692150"/>
            <a:ext cx="184150" cy="519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0000"/>
              </a:solidFill>
              <a:latin typeface="Arial"/>
              <a:ea typeface="Arial"/>
              <a:cs typeface="Arial"/>
              <a:sym typeface="Arial"/>
            </a:endParaRPr>
          </a:p>
        </p:txBody>
      </p:sp>
      <p:sp>
        <p:nvSpPr>
          <p:cNvPr id="539" name="Google Shape;539;p54"/>
          <p:cNvSpPr txBox="1"/>
          <p:nvPr/>
        </p:nvSpPr>
        <p:spPr>
          <a:xfrm>
            <a:off x="0" y="44450"/>
            <a:ext cx="38649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a:solidFill>
                  <a:srgbClr val="000000"/>
                </a:solidFill>
                <a:latin typeface="Calibri"/>
                <a:ea typeface="Calibri"/>
                <a:cs typeface="Calibri"/>
                <a:sym typeface="Calibri"/>
              </a:rPr>
              <a:t>FISIOPATOLOGIA DA DAI </a:t>
            </a:r>
            <a:endParaRPr/>
          </a:p>
        </p:txBody>
      </p:sp>
      <p:pic>
        <p:nvPicPr>
          <p:cNvPr id="540" name="Google Shape;540;p54"/>
          <p:cNvPicPr preferRelativeResize="0"/>
          <p:nvPr/>
        </p:nvPicPr>
        <p:blipFill rotWithShape="1">
          <a:blip r:embed="rId3">
            <a:alphaModFix/>
          </a:blip>
          <a:srcRect/>
          <a:stretch/>
        </p:blipFill>
        <p:spPr>
          <a:xfrm>
            <a:off x="0" y="620713"/>
            <a:ext cx="9144000" cy="3744912"/>
          </a:xfrm>
          <a:prstGeom prst="rect">
            <a:avLst/>
          </a:prstGeom>
          <a:noFill/>
          <a:ln>
            <a:noFill/>
          </a:ln>
        </p:spPr>
      </p:pic>
      <p:pic>
        <p:nvPicPr>
          <p:cNvPr id="541" name="Google Shape;541;p54"/>
          <p:cNvPicPr preferRelativeResize="0"/>
          <p:nvPr/>
        </p:nvPicPr>
        <p:blipFill rotWithShape="1">
          <a:blip r:embed="rId4">
            <a:alphaModFix/>
          </a:blip>
          <a:srcRect/>
          <a:stretch/>
        </p:blipFill>
        <p:spPr>
          <a:xfrm>
            <a:off x="0" y="4437063"/>
            <a:ext cx="9144000" cy="242093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5"/>
          <p:cNvSpPr txBox="1">
            <a:spLocks noGrp="1"/>
          </p:cNvSpPr>
          <p:nvPr>
            <p:ph type="title"/>
          </p:nvPr>
        </p:nvSpPr>
        <p:spPr>
          <a:xfrm>
            <a:off x="86816" y="125760"/>
            <a:ext cx="8229600"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800" b="1" i="0" u="none" strike="noStrike" cap="none">
                <a:solidFill>
                  <a:schemeClr val="dk1"/>
                </a:solidFill>
                <a:latin typeface="Calibri"/>
                <a:ea typeface="Calibri"/>
                <a:cs typeface="Calibri"/>
                <a:sym typeface="Calibri"/>
              </a:rPr>
              <a:t>AVALIAÇÃO CLÍNICA (EWMA)</a:t>
            </a:r>
            <a:endParaRPr/>
          </a:p>
        </p:txBody>
      </p:sp>
      <p:pic>
        <p:nvPicPr>
          <p:cNvPr id="547" name="Google Shape;547;p55"/>
          <p:cNvPicPr preferRelativeResize="0"/>
          <p:nvPr/>
        </p:nvPicPr>
        <p:blipFill rotWithShape="1">
          <a:blip r:embed="rId3">
            <a:alphaModFix/>
          </a:blip>
          <a:srcRect/>
          <a:stretch/>
        </p:blipFill>
        <p:spPr>
          <a:xfrm>
            <a:off x="0" y="764704"/>
            <a:ext cx="9144000" cy="2880196"/>
          </a:xfrm>
          <a:prstGeom prst="rect">
            <a:avLst/>
          </a:prstGeom>
          <a:noFill/>
          <a:ln>
            <a:noFill/>
          </a:ln>
        </p:spPr>
      </p:pic>
      <p:pic>
        <p:nvPicPr>
          <p:cNvPr id="548" name="Google Shape;548;p55"/>
          <p:cNvPicPr preferRelativeResize="0"/>
          <p:nvPr/>
        </p:nvPicPr>
        <p:blipFill rotWithShape="1">
          <a:blip r:embed="rId4">
            <a:alphaModFix/>
          </a:blip>
          <a:srcRect/>
          <a:stretch/>
        </p:blipFill>
        <p:spPr>
          <a:xfrm>
            <a:off x="0" y="3860800"/>
            <a:ext cx="2555776" cy="2873714"/>
          </a:xfrm>
          <a:prstGeom prst="rect">
            <a:avLst/>
          </a:prstGeom>
          <a:noFill/>
          <a:ln>
            <a:noFill/>
          </a:ln>
        </p:spPr>
      </p:pic>
      <p:pic>
        <p:nvPicPr>
          <p:cNvPr id="549" name="Google Shape;549;p55"/>
          <p:cNvPicPr preferRelativeResize="0"/>
          <p:nvPr/>
        </p:nvPicPr>
        <p:blipFill rotWithShape="1">
          <a:blip r:embed="rId5">
            <a:alphaModFix/>
          </a:blip>
          <a:srcRect/>
          <a:stretch/>
        </p:blipFill>
        <p:spPr>
          <a:xfrm>
            <a:off x="2555776" y="3637600"/>
            <a:ext cx="6588224" cy="3096914"/>
          </a:xfrm>
          <a:prstGeom prst="rect">
            <a:avLst/>
          </a:prstGeom>
          <a:noFill/>
          <a:ln>
            <a:noFill/>
          </a:ln>
        </p:spPr>
      </p:pic>
      <p:cxnSp>
        <p:nvCxnSpPr>
          <p:cNvPr id="550" name="Google Shape;550;p55"/>
          <p:cNvCxnSpPr/>
          <p:nvPr/>
        </p:nvCxnSpPr>
        <p:spPr>
          <a:xfrm>
            <a:off x="2700338" y="5084763"/>
            <a:ext cx="792162" cy="0"/>
          </a:xfrm>
          <a:prstGeom prst="straightConnector1">
            <a:avLst/>
          </a:prstGeom>
          <a:noFill/>
          <a:ln w="76200" cap="flat" cmpd="sng">
            <a:solidFill>
              <a:srgbClr val="FF0000"/>
            </a:solidFill>
            <a:prstDash val="solid"/>
            <a:round/>
            <a:headEnd type="none" w="med" len="med"/>
            <a:tailEnd type="triangle" w="med" len="med"/>
          </a:ln>
        </p:spPr>
      </p:cxnSp>
      <p:cxnSp>
        <p:nvCxnSpPr>
          <p:cNvPr id="551" name="Google Shape;551;p55"/>
          <p:cNvCxnSpPr/>
          <p:nvPr/>
        </p:nvCxnSpPr>
        <p:spPr>
          <a:xfrm>
            <a:off x="5724128" y="5067727"/>
            <a:ext cx="792162" cy="0"/>
          </a:xfrm>
          <a:prstGeom prst="straightConnector1">
            <a:avLst/>
          </a:prstGeom>
          <a:noFill/>
          <a:ln w="76200" cap="flat" cmpd="sng">
            <a:solidFill>
              <a:srgbClr val="FF0000"/>
            </a:solidFill>
            <a:prstDash val="solid"/>
            <a:round/>
            <a:headEnd type="none" w="med" len="med"/>
            <a:tailEnd type="triangle" w="med" len="med"/>
          </a:ln>
        </p:spPr>
      </p:cxnSp>
      <p:pic>
        <p:nvPicPr>
          <p:cNvPr id="552" name="Google Shape;552;p55"/>
          <p:cNvPicPr preferRelativeResize="0"/>
          <p:nvPr/>
        </p:nvPicPr>
        <p:blipFill rotWithShape="1">
          <a:blip r:embed="rId6">
            <a:alphaModFix/>
          </a:blip>
          <a:srcRect/>
          <a:stretch/>
        </p:blipFill>
        <p:spPr>
          <a:xfrm>
            <a:off x="7308106" y="1585528"/>
            <a:ext cx="1296144" cy="1381894"/>
          </a:xfrm>
          <a:prstGeom prst="rect">
            <a:avLst/>
          </a:prstGeom>
          <a:noFill/>
          <a:ln>
            <a:noFill/>
          </a:ln>
        </p:spPr>
      </p:pic>
      <p:sp>
        <p:nvSpPr>
          <p:cNvPr id="553" name="Google Shape;553;p55"/>
          <p:cNvSpPr txBox="1"/>
          <p:nvPr/>
        </p:nvSpPr>
        <p:spPr>
          <a:xfrm>
            <a:off x="4995206" y="6519070"/>
            <a:ext cx="114646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500"/>
                                        <p:tgtEl>
                                          <p:spTgt spid="5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1"/>
                                        </p:tgtEl>
                                        <p:attrNameLst>
                                          <p:attrName>style.visibility</p:attrName>
                                        </p:attrNameLst>
                                      </p:cBhvr>
                                      <p:to>
                                        <p:strVal val="visible"/>
                                      </p:to>
                                    </p:set>
                                    <p:animEffect transition="in" filter="fade">
                                      <p:cBhvr>
                                        <p:cTn id="11" dur="5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6"/>
          <p:cNvSpPr txBox="1"/>
          <p:nvPr/>
        </p:nvSpPr>
        <p:spPr>
          <a:xfrm>
            <a:off x="26454" y="1380204"/>
            <a:ext cx="6993818" cy="28623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800" b="1">
                <a:solidFill>
                  <a:srgbClr val="000000"/>
                </a:solidFill>
                <a:latin typeface="Calibri"/>
                <a:ea typeface="Calibri"/>
                <a:cs typeface="Calibri"/>
                <a:sym typeface="Calibri"/>
              </a:rPr>
              <a:t>-Identificar e tratar a causa da incontinência</a:t>
            </a:r>
            <a:endParaRPr/>
          </a:p>
          <a:p>
            <a:pPr marL="0" marR="0" lvl="0" indent="0" algn="just" rtl="0">
              <a:spcBef>
                <a:spcPts val="0"/>
              </a:spcBef>
              <a:spcAft>
                <a:spcPts val="0"/>
              </a:spcAft>
              <a:buNone/>
            </a:pPr>
            <a:r>
              <a:rPr lang="pt-BR" sz="1800" b="1">
                <a:solidFill>
                  <a:srgbClr val="000000"/>
                </a:solidFill>
                <a:latin typeface="Calibri"/>
                <a:ea typeface="Calibri"/>
                <a:cs typeface="Calibri"/>
                <a:sym typeface="Calibri"/>
              </a:rPr>
              <a:t>-Realizar higiene e hidratação da pele baseada em evidências científicas</a:t>
            </a:r>
            <a:endParaRPr/>
          </a:p>
          <a:p>
            <a:pPr marL="0" marR="0" lvl="0" indent="0" algn="just" rtl="0">
              <a:spcBef>
                <a:spcPts val="0"/>
              </a:spcBef>
              <a:spcAft>
                <a:spcPts val="0"/>
              </a:spcAft>
              <a:buNone/>
            </a:pPr>
            <a:r>
              <a:rPr lang="pt-BR" sz="1800" b="1">
                <a:solidFill>
                  <a:srgbClr val="000000"/>
                </a:solidFill>
                <a:latin typeface="Calibri"/>
                <a:ea typeface="Calibri"/>
                <a:cs typeface="Calibri"/>
                <a:sym typeface="Calibri"/>
              </a:rPr>
              <a:t>(sabão pH ácido com surfactante preferencialmente com manejo sem fricção ou limpadores de pele sem enxágue com dimeticona 3%)</a:t>
            </a:r>
            <a:endParaRPr sz="1800" b="1">
              <a:solidFill>
                <a:srgbClr val="000000"/>
              </a:solidFill>
              <a:latin typeface="Calibri"/>
              <a:ea typeface="Calibri"/>
              <a:cs typeface="Calibri"/>
              <a:sym typeface="Calibri"/>
            </a:endParaRPr>
          </a:p>
          <a:p>
            <a:pPr marL="0" marR="0" lvl="0" indent="0" algn="just" rtl="0">
              <a:spcBef>
                <a:spcPts val="0"/>
              </a:spcBef>
              <a:spcAft>
                <a:spcPts val="0"/>
              </a:spcAft>
              <a:buNone/>
            </a:pPr>
            <a:r>
              <a:rPr lang="pt-BR" sz="1800" b="1">
                <a:solidFill>
                  <a:srgbClr val="000000"/>
                </a:solidFill>
                <a:latin typeface="Calibri"/>
                <a:ea typeface="Calibri"/>
                <a:cs typeface="Calibri"/>
                <a:sym typeface="Calibri"/>
              </a:rPr>
              <a:t>-Utilizar dispositivo absorvente (fralda com pH 4,5-5,5; entrada de ar nas laterais e/ou absorventes, presença de polímero superabsorvente gelificantes - SAP e indicador de umidade (listra colorida que muda a cor determinando o momento da troca de fralda)</a:t>
            </a:r>
            <a:endParaRPr sz="1800" b="1">
              <a:solidFill>
                <a:srgbClr val="000000"/>
              </a:solidFill>
              <a:latin typeface="Calibri"/>
              <a:ea typeface="Calibri"/>
              <a:cs typeface="Calibri"/>
              <a:sym typeface="Calibri"/>
            </a:endParaRPr>
          </a:p>
          <a:p>
            <a:pPr marL="0" marR="0" lvl="0" indent="0" algn="just" rtl="0">
              <a:spcBef>
                <a:spcPts val="0"/>
              </a:spcBef>
              <a:spcAft>
                <a:spcPts val="0"/>
              </a:spcAft>
              <a:buNone/>
            </a:pPr>
            <a:r>
              <a:rPr lang="pt-BR" sz="1800" b="1">
                <a:solidFill>
                  <a:srgbClr val="000000"/>
                </a:solidFill>
                <a:latin typeface="Calibri"/>
                <a:ea typeface="Calibri"/>
                <a:cs typeface="Calibri"/>
                <a:sym typeface="Calibri"/>
              </a:rPr>
              <a:t>-Produtos barreira contra umidade excessiva</a:t>
            </a:r>
            <a:endParaRPr/>
          </a:p>
          <a:p>
            <a:pPr marL="0" marR="0" lvl="0" indent="0" algn="just" rtl="0">
              <a:spcBef>
                <a:spcPts val="0"/>
              </a:spcBef>
              <a:spcAft>
                <a:spcPts val="0"/>
              </a:spcAft>
              <a:buNone/>
            </a:pPr>
            <a:endParaRPr sz="1800" b="1">
              <a:solidFill>
                <a:srgbClr val="000000"/>
              </a:solidFill>
              <a:latin typeface="Calibri"/>
              <a:ea typeface="Calibri"/>
              <a:cs typeface="Calibri"/>
              <a:sym typeface="Calibri"/>
            </a:endParaRPr>
          </a:p>
        </p:txBody>
      </p:sp>
      <p:pic>
        <p:nvPicPr>
          <p:cNvPr id="559" name="Google Shape;559;p56"/>
          <p:cNvPicPr preferRelativeResize="0"/>
          <p:nvPr/>
        </p:nvPicPr>
        <p:blipFill rotWithShape="1">
          <a:blip r:embed="rId3">
            <a:alphaModFix/>
          </a:blip>
          <a:srcRect/>
          <a:stretch/>
        </p:blipFill>
        <p:spPr>
          <a:xfrm>
            <a:off x="946542" y="3999328"/>
            <a:ext cx="2555776" cy="2713370"/>
          </a:xfrm>
          <a:prstGeom prst="rect">
            <a:avLst/>
          </a:prstGeom>
          <a:noFill/>
          <a:ln>
            <a:noFill/>
          </a:ln>
        </p:spPr>
      </p:pic>
      <p:pic>
        <p:nvPicPr>
          <p:cNvPr id="560" name="Google Shape;560;p56"/>
          <p:cNvPicPr preferRelativeResize="0"/>
          <p:nvPr/>
        </p:nvPicPr>
        <p:blipFill rotWithShape="1">
          <a:blip r:embed="rId4">
            <a:alphaModFix/>
          </a:blip>
          <a:srcRect/>
          <a:stretch/>
        </p:blipFill>
        <p:spPr>
          <a:xfrm>
            <a:off x="5659222" y="3999329"/>
            <a:ext cx="2227286" cy="2713370"/>
          </a:xfrm>
          <a:prstGeom prst="rect">
            <a:avLst/>
          </a:prstGeom>
          <a:noFill/>
          <a:ln>
            <a:noFill/>
          </a:ln>
        </p:spPr>
      </p:pic>
      <p:pic>
        <p:nvPicPr>
          <p:cNvPr id="561" name="Google Shape;561;p56"/>
          <p:cNvPicPr preferRelativeResize="0"/>
          <p:nvPr/>
        </p:nvPicPr>
        <p:blipFill rotWithShape="1">
          <a:blip r:embed="rId5">
            <a:alphaModFix/>
          </a:blip>
          <a:srcRect/>
          <a:stretch/>
        </p:blipFill>
        <p:spPr>
          <a:xfrm>
            <a:off x="3502318" y="3999328"/>
            <a:ext cx="2107332" cy="2713370"/>
          </a:xfrm>
          <a:prstGeom prst="rect">
            <a:avLst/>
          </a:prstGeom>
          <a:noFill/>
          <a:ln>
            <a:noFill/>
          </a:ln>
        </p:spPr>
      </p:pic>
      <p:pic>
        <p:nvPicPr>
          <p:cNvPr id="562" name="Google Shape;562;p56"/>
          <p:cNvPicPr preferRelativeResize="0"/>
          <p:nvPr/>
        </p:nvPicPr>
        <p:blipFill rotWithShape="1">
          <a:blip r:embed="rId6">
            <a:alphaModFix/>
          </a:blip>
          <a:srcRect/>
          <a:stretch/>
        </p:blipFill>
        <p:spPr>
          <a:xfrm>
            <a:off x="7094761" y="1333844"/>
            <a:ext cx="1944216" cy="2455196"/>
          </a:xfrm>
          <a:prstGeom prst="rect">
            <a:avLst/>
          </a:prstGeom>
          <a:noFill/>
          <a:ln>
            <a:noFill/>
          </a:ln>
        </p:spPr>
      </p:pic>
      <p:sp>
        <p:nvSpPr>
          <p:cNvPr id="563" name="Google Shape;563;p56"/>
          <p:cNvSpPr txBox="1"/>
          <p:nvPr/>
        </p:nvSpPr>
        <p:spPr>
          <a:xfrm>
            <a:off x="35380" y="366768"/>
            <a:ext cx="67374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MANEJO DA DAI PARA REDUÇÃO DE RISCO PARA LP</a:t>
            </a:r>
            <a:endParaRPr sz="2400" b="1">
              <a:solidFill>
                <a:schemeClr val="dk1"/>
              </a:solidFill>
              <a:latin typeface="Calibri"/>
              <a:ea typeface="Calibri"/>
              <a:cs typeface="Calibri"/>
              <a:sym typeface="Calibri"/>
            </a:endParaRPr>
          </a:p>
        </p:txBody>
      </p:sp>
      <p:sp>
        <p:nvSpPr>
          <p:cNvPr id="564" name="Google Shape;564;p56"/>
          <p:cNvSpPr txBox="1"/>
          <p:nvPr/>
        </p:nvSpPr>
        <p:spPr>
          <a:xfrm>
            <a:off x="115905" y="857708"/>
            <a:ext cx="8416535" cy="338554"/>
          </a:xfrm>
          <a:prstGeom prst="rect">
            <a:avLst/>
          </a:prstGeom>
          <a:solidFill>
            <a:srgbClr val="FFF4C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Calibri"/>
                <a:ea typeface="Calibri"/>
                <a:cs typeface="Calibri"/>
                <a:sym typeface="Calibri"/>
              </a:rPr>
              <a:t>TENDO EM VISTA A UMIDADE ENQUANTO FATOR DE RISCO PARA LP, ELA DEVE SER CONTROLADA!</a:t>
            </a:r>
            <a:endParaRPr sz="1600" b="1">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7"/>
          <p:cNvSpPr txBox="1">
            <a:spLocks noGrp="1"/>
          </p:cNvSpPr>
          <p:nvPr>
            <p:ph type="title"/>
          </p:nvPr>
        </p:nvSpPr>
        <p:spPr>
          <a:xfrm>
            <a:off x="0" y="-26988"/>
            <a:ext cx="8686800" cy="8255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b="1">
                <a:solidFill>
                  <a:schemeClr val="dk1"/>
                </a:solidFill>
                <a:latin typeface="Calibri"/>
                <a:ea typeface="Calibri"/>
                <a:cs typeface="Calibri"/>
                <a:sym typeface="Calibri"/>
              </a:rPr>
              <a:t>ATENÇÃO! PRINCIPAIS EQUÍVOCOS NA PRÁTICA ASSISTENCIAL</a:t>
            </a:r>
            <a:br>
              <a:rPr lang="pt-BR" sz="1800" b="1">
                <a:solidFill>
                  <a:schemeClr val="dk1"/>
                </a:solidFill>
                <a:latin typeface="Calibri"/>
                <a:ea typeface="Calibri"/>
                <a:cs typeface="Calibri"/>
                <a:sym typeface="Calibri"/>
              </a:rPr>
            </a:br>
            <a:r>
              <a:rPr lang="pt-BR" sz="1800" b="1">
                <a:solidFill>
                  <a:schemeClr val="dk1"/>
                </a:solidFill>
                <a:latin typeface="Calibri"/>
                <a:ea typeface="Calibri"/>
                <a:cs typeface="Calibri"/>
                <a:sym typeface="Calibri"/>
              </a:rPr>
              <a:t>DURANTE APLICAÇÃO DE FRALDA/ABSORVENTE QUE DETERMINAM </a:t>
            </a:r>
            <a:br>
              <a:rPr lang="pt-BR" sz="1800" b="1">
                <a:solidFill>
                  <a:schemeClr val="dk1"/>
                </a:solidFill>
                <a:latin typeface="Calibri"/>
                <a:ea typeface="Calibri"/>
                <a:cs typeface="Calibri"/>
                <a:sym typeface="Calibri"/>
              </a:rPr>
            </a:br>
            <a:r>
              <a:rPr lang="pt-BR" sz="1800" b="1">
                <a:solidFill>
                  <a:schemeClr val="dk1"/>
                </a:solidFill>
                <a:latin typeface="Calibri"/>
                <a:ea typeface="Calibri"/>
                <a:cs typeface="Calibri"/>
                <a:sym typeface="Calibri"/>
              </a:rPr>
              <a:t>RISCO AUMENTADO PARA LP, LESÃO DE UMIDADES, ETC. </a:t>
            </a:r>
            <a:endParaRPr sz="1800" b="1">
              <a:solidFill>
                <a:schemeClr val="dk1"/>
              </a:solidFill>
              <a:latin typeface="Calibri"/>
              <a:ea typeface="Calibri"/>
              <a:cs typeface="Calibri"/>
              <a:sym typeface="Calibri"/>
            </a:endParaRPr>
          </a:p>
        </p:txBody>
      </p:sp>
      <p:pic>
        <p:nvPicPr>
          <p:cNvPr id="570" name="Google Shape;570;p57"/>
          <p:cNvPicPr preferRelativeResize="0"/>
          <p:nvPr/>
        </p:nvPicPr>
        <p:blipFill rotWithShape="1">
          <a:blip r:embed="rId3">
            <a:alphaModFix/>
          </a:blip>
          <a:srcRect/>
          <a:stretch/>
        </p:blipFill>
        <p:spPr>
          <a:xfrm>
            <a:off x="195470" y="1003577"/>
            <a:ext cx="3275342" cy="3577948"/>
          </a:xfrm>
          <a:prstGeom prst="rect">
            <a:avLst/>
          </a:prstGeom>
          <a:noFill/>
          <a:ln>
            <a:noFill/>
          </a:ln>
        </p:spPr>
      </p:pic>
      <p:pic>
        <p:nvPicPr>
          <p:cNvPr id="571" name="Google Shape;571;p57" descr="Resultado de imagem para uso de duas fraldas inadequado"/>
          <p:cNvPicPr preferRelativeResize="0"/>
          <p:nvPr/>
        </p:nvPicPr>
        <p:blipFill rotWithShape="1">
          <a:blip r:embed="rId4">
            <a:alphaModFix/>
          </a:blip>
          <a:srcRect/>
          <a:stretch/>
        </p:blipFill>
        <p:spPr>
          <a:xfrm>
            <a:off x="188288" y="4616635"/>
            <a:ext cx="3275342" cy="2087980"/>
          </a:xfrm>
          <a:prstGeom prst="rect">
            <a:avLst/>
          </a:prstGeom>
          <a:noFill/>
          <a:ln>
            <a:noFill/>
          </a:ln>
        </p:spPr>
      </p:pic>
      <p:sp>
        <p:nvSpPr>
          <p:cNvPr id="572" name="Google Shape;572;p57"/>
          <p:cNvSpPr txBox="1"/>
          <p:nvPr/>
        </p:nvSpPr>
        <p:spPr>
          <a:xfrm>
            <a:off x="1259632" y="1772816"/>
            <a:ext cx="29848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Arial"/>
                <a:ea typeface="Arial"/>
                <a:cs typeface="Arial"/>
                <a:sym typeface="Arial"/>
              </a:rPr>
              <a:t>1</a:t>
            </a:r>
            <a:endParaRPr/>
          </a:p>
        </p:txBody>
      </p:sp>
      <p:sp>
        <p:nvSpPr>
          <p:cNvPr id="573" name="Google Shape;573;p57"/>
          <p:cNvSpPr txBox="1"/>
          <p:nvPr/>
        </p:nvSpPr>
        <p:spPr>
          <a:xfrm>
            <a:off x="1558112" y="3098800"/>
            <a:ext cx="3111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rgbClr val="000000"/>
                </a:solidFill>
                <a:latin typeface="Arial"/>
                <a:ea typeface="Arial"/>
                <a:cs typeface="Arial"/>
                <a:sym typeface="Arial"/>
              </a:rPr>
              <a:t>2</a:t>
            </a:r>
            <a:endParaRPr/>
          </a:p>
        </p:txBody>
      </p:sp>
      <p:sp>
        <p:nvSpPr>
          <p:cNvPr id="574" name="Google Shape;574;p57"/>
          <p:cNvSpPr txBox="1"/>
          <p:nvPr/>
        </p:nvSpPr>
        <p:spPr>
          <a:xfrm>
            <a:off x="2555776" y="3785978"/>
            <a:ext cx="23653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Arial"/>
                <a:ea typeface="Arial"/>
                <a:cs typeface="Arial"/>
                <a:sym typeface="Arial"/>
              </a:rPr>
              <a:t>3</a:t>
            </a:r>
            <a:endParaRPr/>
          </a:p>
        </p:txBody>
      </p:sp>
      <p:pic>
        <p:nvPicPr>
          <p:cNvPr id="575" name="Google Shape;575;p57"/>
          <p:cNvPicPr preferRelativeResize="0"/>
          <p:nvPr/>
        </p:nvPicPr>
        <p:blipFill rotWithShape="1">
          <a:blip r:embed="rId5">
            <a:alphaModFix/>
          </a:blip>
          <a:srcRect/>
          <a:stretch/>
        </p:blipFill>
        <p:spPr>
          <a:xfrm>
            <a:off x="7173787" y="853328"/>
            <a:ext cx="1790700" cy="3949397"/>
          </a:xfrm>
          <a:prstGeom prst="rect">
            <a:avLst/>
          </a:prstGeom>
          <a:noFill/>
          <a:ln>
            <a:noFill/>
          </a:ln>
        </p:spPr>
      </p:pic>
      <p:pic>
        <p:nvPicPr>
          <p:cNvPr id="576" name="Google Shape;576;p57"/>
          <p:cNvPicPr preferRelativeResize="0"/>
          <p:nvPr/>
        </p:nvPicPr>
        <p:blipFill rotWithShape="1">
          <a:blip r:embed="rId6">
            <a:alphaModFix/>
          </a:blip>
          <a:srcRect/>
          <a:stretch/>
        </p:blipFill>
        <p:spPr>
          <a:xfrm>
            <a:off x="7746081" y="1982787"/>
            <a:ext cx="646113" cy="2232025"/>
          </a:xfrm>
          <a:prstGeom prst="rect">
            <a:avLst/>
          </a:prstGeom>
          <a:noFill/>
          <a:ln>
            <a:noFill/>
          </a:ln>
        </p:spPr>
      </p:pic>
      <p:sp>
        <p:nvSpPr>
          <p:cNvPr id="577" name="Google Shape;577;p57"/>
          <p:cNvSpPr txBox="1"/>
          <p:nvPr/>
        </p:nvSpPr>
        <p:spPr>
          <a:xfrm>
            <a:off x="7884342" y="2833735"/>
            <a:ext cx="3111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rgbClr val="000000"/>
                </a:solidFill>
                <a:latin typeface="Arial"/>
                <a:ea typeface="Arial"/>
                <a:cs typeface="Arial"/>
                <a:sym typeface="Arial"/>
              </a:rPr>
              <a:t>1</a:t>
            </a:r>
            <a:endParaRPr/>
          </a:p>
        </p:txBody>
      </p:sp>
      <p:sp>
        <p:nvSpPr>
          <p:cNvPr id="578" name="Google Shape;578;p57"/>
          <p:cNvSpPr txBox="1"/>
          <p:nvPr/>
        </p:nvSpPr>
        <p:spPr>
          <a:xfrm>
            <a:off x="8298852" y="1589460"/>
            <a:ext cx="3111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rgbClr val="000000"/>
                </a:solidFill>
                <a:latin typeface="Arial"/>
                <a:ea typeface="Arial"/>
                <a:cs typeface="Arial"/>
                <a:sym typeface="Arial"/>
              </a:rPr>
              <a:t>2</a:t>
            </a:r>
            <a:endParaRPr/>
          </a:p>
        </p:txBody>
      </p:sp>
      <p:sp>
        <p:nvSpPr>
          <p:cNvPr id="579" name="Google Shape;579;p57" descr="Resultado de imagem para dedo de ok"/>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0000"/>
              </a:solidFill>
              <a:latin typeface="Arial"/>
              <a:ea typeface="Arial"/>
              <a:cs typeface="Arial"/>
              <a:sym typeface="Arial"/>
            </a:endParaRPr>
          </a:p>
        </p:txBody>
      </p:sp>
      <p:sp>
        <p:nvSpPr>
          <p:cNvPr id="580" name="Google Shape;580;p57" descr="Resultado de imagem para patinho para urina"/>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0000"/>
              </a:solidFill>
              <a:latin typeface="Arial"/>
              <a:ea typeface="Arial"/>
              <a:cs typeface="Arial"/>
              <a:sym typeface="Arial"/>
            </a:endParaRPr>
          </a:p>
        </p:txBody>
      </p:sp>
      <p:sp>
        <p:nvSpPr>
          <p:cNvPr id="581" name="Google Shape;581;p57"/>
          <p:cNvSpPr txBox="1"/>
          <p:nvPr/>
        </p:nvSpPr>
        <p:spPr>
          <a:xfrm>
            <a:off x="188288" y="4277551"/>
            <a:ext cx="114646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pic>
        <p:nvPicPr>
          <p:cNvPr id="582" name="Google Shape;582;p57"/>
          <p:cNvPicPr preferRelativeResize="0"/>
          <p:nvPr/>
        </p:nvPicPr>
        <p:blipFill rotWithShape="1">
          <a:blip r:embed="rId7">
            <a:alphaModFix/>
          </a:blip>
          <a:srcRect/>
          <a:stretch/>
        </p:blipFill>
        <p:spPr>
          <a:xfrm>
            <a:off x="3635896" y="1009649"/>
            <a:ext cx="3096344" cy="3571875"/>
          </a:xfrm>
          <a:prstGeom prst="rect">
            <a:avLst/>
          </a:prstGeom>
          <a:noFill/>
          <a:ln>
            <a:noFill/>
          </a:ln>
        </p:spPr>
      </p:pic>
      <p:sp>
        <p:nvSpPr>
          <p:cNvPr id="583" name="Google Shape;583;p57"/>
          <p:cNvSpPr txBox="1"/>
          <p:nvPr/>
        </p:nvSpPr>
        <p:spPr>
          <a:xfrm>
            <a:off x="395536" y="1052513"/>
            <a:ext cx="79836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Calibri"/>
                <a:ea typeface="Calibri"/>
                <a:cs typeface="Calibri"/>
                <a:sym typeface="Calibri"/>
              </a:rPr>
              <a:t>FOTO 1</a:t>
            </a:r>
            <a:endParaRPr sz="1600" b="1">
              <a:solidFill>
                <a:schemeClr val="dk1"/>
              </a:solidFill>
              <a:latin typeface="Calibri"/>
              <a:ea typeface="Calibri"/>
              <a:cs typeface="Calibri"/>
              <a:sym typeface="Calibri"/>
            </a:endParaRPr>
          </a:p>
        </p:txBody>
      </p:sp>
      <p:sp>
        <p:nvSpPr>
          <p:cNvPr id="584" name="Google Shape;584;p57"/>
          <p:cNvSpPr txBox="1"/>
          <p:nvPr/>
        </p:nvSpPr>
        <p:spPr>
          <a:xfrm>
            <a:off x="195470" y="4633448"/>
            <a:ext cx="92339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dirty="0">
                <a:solidFill>
                  <a:schemeClr val="dk1"/>
                </a:solidFill>
                <a:latin typeface="Calibri"/>
                <a:ea typeface="Calibri"/>
                <a:cs typeface="Calibri"/>
                <a:sym typeface="Calibri"/>
              </a:rPr>
              <a:t>FOTO 1A</a:t>
            </a:r>
            <a:endParaRPr sz="1600" b="1" dirty="0">
              <a:solidFill>
                <a:schemeClr val="dk1"/>
              </a:solidFill>
              <a:latin typeface="Calibri"/>
              <a:ea typeface="Calibri"/>
              <a:cs typeface="Calibri"/>
              <a:sym typeface="Calibri"/>
            </a:endParaRPr>
          </a:p>
        </p:txBody>
      </p:sp>
      <p:sp>
        <p:nvSpPr>
          <p:cNvPr id="585" name="Google Shape;585;p57"/>
          <p:cNvSpPr txBox="1"/>
          <p:nvPr/>
        </p:nvSpPr>
        <p:spPr>
          <a:xfrm>
            <a:off x="5803134" y="3920831"/>
            <a:ext cx="79836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dirty="0">
                <a:solidFill>
                  <a:schemeClr val="dk1"/>
                </a:solidFill>
                <a:latin typeface="Calibri"/>
                <a:ea typeface="Calibri"/>
                <a:cs typeface="Calibri"/>
                <a:sym typeface="Calibri"/>
              </a:rPr>
              <a:t>FOTO 2</a:t>
            </a:r>
            <a:endParaRPr sz="1600" b="1" dirty="0">
              <a:solidFill>
                <a:schemeClr val="dk1"/>
              </a:solidFill>
              <a:latin typeface="Calibri"/>
              <a:ea typeface="Calibri"/>
              <a:cs typeface="Calibri"/>
              <a:sym typeface="Calibri"/>
            </a:endParaRPr>
          </a:p>
        </p:txBody>
      </p:sp>
      <p:sp>
        <p:nvSpPr>
          <p:cNvPr id="586" name="Google Shape;586;p57"/>
          <p:cNvSpPr txBox="1"/>
          <p:nvPr/>
        </p:nvSpPr>
        <p:spPr>
          <a:xfrm>
            <a:off x="8039917" y="4278081"/>
            <a:ext cx="79836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Calibri"/>
                <a:ea typeface="Calibri"/>
                <a:cs typeface="Calibri"/>
                <a:sym typeface="Calibri"/>
              </a:rPr>
              <a:t>FOTO 3</a:t>
            </a:r>
            <a:endParaRPr sz="1600" b="1">
              <a:solidFill>
                <a:schemeClr val="dk1"/>
              </a:solidFill>
              <a:latin typeface="Calibri"/>
              <a:ea typeface="Calibri"/>
              <a:cs typeface="Calibri"/>
              <a:sym typeface="Calibri"/>
            </a:endParaRPr>
          </a:p>
        </p:txBody>
      </p:sp>
      <p:sp>
        <p:nvSpPr>
          <p:cNvPr id="587" name="Google Shape;587;p57"/>
          <p:cNvSpPr txBox="1"/>
          <p:nvPr/>
        </p:nvSpPr>
        <p:spPr>
          <a:xfrm>
            <a:off x="3470812" y="4642512"/>
            <a:ext cx="5349093" cy="2062103"/>
          </a:xfrm>
          <a:prstGeom prst="rect">
            <a:avLst/>
          </a:prstGeom>
          <a:solidFill>
            <a:srgbClr val="FFF4CD"/>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a:solidFill>
                  <a:schemeClr val="dk1"/>
                </a:solidFill>
                <a:latin typeface="Calibri"/>
                <a:ea typeface="Calibri"/>
                <a:cs typeface="Calibri"/>
                <a:sym typeface="Calibri"/>
              </a:rPr>
              <a:t>FOTO 1 - uso de 3 fraldas conjugadas</a:t>
            </a:r>
            <a:endParaRPr/>
          </a:p>
          <a:p>
            <a:pPr marL="0" marR="0" lvl="0" indent="0" algn="l" rtl="0">
              <a:spcBef>
                <a:spcPts val="0"/>
              </a:spcBef>
              <a:spcAft>
                <a:spcPts val="0"/>
              </a:spcAft>
              <a:buNone/>
            </a:pPr>
            <a:r>
              <a:rPr lang="pt-BR" sz="1600" b="1">
                <a:solidFill>
                  <a:schemeClr val="dk1"/>
                </a:solidFill>
                <a:latin typeface="Calibri"/>
                <a:ea typeface="Calibri"/>
                <a:cs typeface="Calibri"/>
                <a:sym typeface="Calibri"/>
              </a:rPr>
              <a:t>FOTO 1A - uso de fralda envolta no pênis além da fralda</a:t>
            </a:r>
            <a:endParaRPr/>
          </a:p>
          <a:p>
            <a:pPr marL="0" marR="0" lvl="0" indent="0" algn="l" rtl="0">
              <a:spcBef>
                <a:spcPts val="0"/>
              </a:spcBef>
              <a:spcAft>
                <a:spcPts val="0"/>
              </a:spcAft>
              <a:buNone/>
            </a:pPr>
            <a:r>
              <a:rPr lang="pt-BR" sz="1600" b="1">
                <a:solidFill>
                  <a:schemeClr val="dk1"/>
                </a:solidFill>
                <a:latin typeface="Calibri"/>
                <a:ea typeface="Calibri"/>
                <a:cs typeface="Calibri"/>
                <a:sym typeface="Calibri"/>
              </a:rPr>
              <a:t>FOTO 2 - uso de 3 fraldas conjugadas, sendo a de contato</a:t>
            </a:r>
            <a:endParaRPr/>
          </a:p>
          <a:p>
            <a:pPr marL="0" marR="0" lvl="0" indent="0" algn="l" rtl="0">
              <a:spcBef>
                <a:spcPts val="0"/>
              </a:spcBef>
              <a:spcAft>
                <a:spcPts val="0"/>
              </a:spcAft>
              <a:buNone/>
            </a:pPr>
            <a:r>
              <a:rPr lang="pt-BR" sz="1600" b="1">
                <a:solidFill>
                  <a:schemeClr val="dk1"/>
                </a:solidFill>
                <a:latin typeface="Calibri"/>
                <a:ea typeface="Calibri"/>
                <a:cs typeface="Calibri"/>
                <a:sym typeface="Calibri"/>
              </a:rPr>
              <a:t>direto dobrada várias vezes sobre a área vaginal</a:t>
            </a:r>
            <a:endParaRPr/>
          </a:p>
          <a:p>
            <a:pPr marL="0" marR="0" lvl="0" indent="0" algn="l" rtl="0">
              <a:spcBef>
                <a:spcPts val="0"/>
              </a:spcBef>
              <a:spcAft>
                <a:spcPts val="0"/>
              </a:spcAft>
              <a:buNone/>
            </a:pPr>
            <a:r>
              <a:rPr lang="pt-BR" sz="1600" b="1">
                <a:solidFill>
                  <a:schemeClr val="dk1"/>
                </a:solidFill>
                <a:latin typeface="Calibri"/>
                <a:ea typeface="Calibri"/>
                <a:cs typeface="Calibri"/>
                <a:sym typeface="Calibri"/>
              </a:rPr>
              <a:t>FOTO 3 - uso de fralda com absorvente</a:t>
            </a:r>
            <a:endParaRPr/>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600" b="1">
                <a:solidFill>
                  <a:srgbClr val="FF0000"/>
                </a:solidFill>
                <a:latin typeface="Calibri"/>
                <a:ea typeface="Calibri"/>
                <a:cs typeface="Calibri"/>
                <a:sym typeface="Calibri"/>
              </a:rPr>
              <a:t>NENHUMA DAS APLICAÇÕES ANTERIORES SÃO ADEQUADAS!</a:t>
            </a:r>
            <a:endParaRPr/>
          </a:p>
          <a:p>
            <a:pPr marL="0" marR="0" lvl="0" indent="0" algn="l" rtl="0">
              <a:spcBef>
                <a:spcPts val="0"/>
              </a:spcBef>
              <a:spcAft>
                <a:spcPts val="0"/>
              </a:spcAft>
              <a:buNone/>
            </a:pPr>
            <a:r>
              <a:rPr lang="pt-BR" sz="1600" b="1">
                <a:solidFill>
                  <a:srgbClr val="FF0000"/>
                </a:solidFill>
                <a:latin typeface="Calibri"/>
                <a:ea typeface="Calibri"/>
                <a:cs typeface="Calibri"/>
                <a:sym typeface="Calibri"/>
              </a:rPr>
              <a:t>A REALIZAÇÃO DE MÁ PRÁTICA PODE GERAR LESÃO DE PELE!</a:t>
            </a:r>
            <a:endParaRPr sz="1600" b="1">
              <a:solidFill>
                <a:srgbClr val="FF0000"/>
              </a:solidFill>
              <a:latin typeface="Calibri"/>
              <a:ea typeface="Calibri"/>
              <a:cs typeface="Calibri"/>
              <a:sym typeface="Calibri"/>
            </a:endParaRPr>
          </a:p>
        </p:txBody>
      </p:sp>
      <p:sp>
        <p:nvSpPr>
          <p:cNvPr id="588" name="Google Shape;588;p57"/>
          <p:cNvSpPr txBox="1"/>
          <p:nvPr/>
        </p:nvSpPr>
        <p:spPr>
          <a:xfrm>
            <a:off x="262404" y="6093875"/>
            <a:ext cx="114646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
        <p:nvSpPr>
          <p:cNvPr id="589" name="Google Shape;589;p57"/>
          <p:cNvSpPr txBox="1"/>
          <p:nvPr/>
        </p:nvSpPr>
        <p:spPr>
          <a:xfrm>
            <a:off x="3846366" y="4303665"/>
            <a:ext cx="114646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
        <p:nvSpPr>
          <p:cNvPr id="590" name="Google Shape;590;p57"/>
          <p:cNvSpPr txBox="1"/>
          <p:nvPr/>
        </p:nvSpPr>
        <p:spPr>
          <a:xfrm>
            <a:off x="7463534" y="1114068"/>
            <a:ext cx="114646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arquivo pessoal</a:t>
            </a:r>
            <a:endParaRPr sz="800" b="1">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58" descr="Resultado de imagem para uso de fralda com absorvente em idoso"/>
          <p:cNvPicPr preferRelativeResize="0"/>
          <p:nvPr/>
        </p:nvPicPr>
        <p:blipFill rotWithShape="1">
          <a:blip r:embed="rId3">
            <a:alphaModFix/>
          </a:blip>
          <a:srcRect/>
          <a:stretch/>
        </p:blipFill>
        <p:spPr>
          <a:xfrm>
            <a:off x="107504" y="895298"/>
            <a:ext cx="2143125" cy="2143125"/>
          </a:xfrm>
          <a:prstGeom prst="rect">
            <a:avLst/>
          </a:prstGeom>
          <a:noFill/>
          <a:ln>
            <a:noFill/>
          </a:ln>
        </p:spPr>
      </p:pic>
      <p:pic>
        <p:nvPicPr>
          <p:cNvPr id="596" name="Google Shape;596;p58"/>
          <p:cNvPicPr preferRelativeResize="0"/>
          <p:nvPr/>
        </p:nvPicPr>
        <p:blipFill rotWithShape="1">
          <a:blip r:embed="rId4">
            <a:alphaModFix/>
          </a:blip>
          <a:srcRect/>
          <a:stretch/>
        </p:blipFill>
        <p:spPr>
          <a:xfrm>
            <a:off x="2436189" y="1244771"/>
            <a:ext cx="1742941" cy="1456729"/>
          </a:xfrm>
          <a:prstGeom prst="rect">
            <a:avLst/>
          </a:prstGeom>
          <a:noFill/>
          <a:ln>
            <a:noFill/>
          </a:ln>
        </p:spPr>
      </p:pic>
      <p:pic>
        <p:nvPicPr>
          <p:cNvPr id="597" name="Google Shape;597;p58" descr="Resultado de imagem para fralda geriátrica"/>
          <p:cNvPicPr preferRelativeResize="0"/>
          <p:nvPr/>
        </p:nvPicPr>
        <p:blipFill rotWithShape="1">
          <a:blip r:embed="rId5">
            <a:alphaModFix/>
          </a:blip>
          <a:srcRect/>
          <a:stretch/>
        </p:blipFill>
        <p:spPr>
          <a:xfrm>
            <a:off x="6731521" y="1114182"/>
            <a:ext cx="2412479" cy="1951917"/>
          </a:xfrm>
          <a:prstGeom prst="rect">
            <a:avLst/>
          </a:prstGeom>
          <a:noFill/>
          <a:ln>
            <a:noFill/>
          </a:ln>
        </p:spPr>
      </p:pic>
      <p:pic>
        <p:nvPicPr>
          <p:cNvPr id="598" name="Google Shape;598;p58"/>
          <p:cNvPicPr preferRelativeResize="0"/>
          <p:nvPr/>
        </p:nvPicPr>
        <p:blipFill rotWithShape="1">
          <a:blip r:embed="rId6">
            <a:alphaModFix/>
          </a:blip>
          <a:srcRect/>
          <a:stretch/>
        </p:blipFill>
        <p:spPr>
          <a:xfrm>
            <a:off x="2999003" y="3284984"/>
            <a:ext cx="1933037" cy="1728192"/>
          </a:xfrm>
          <a:prstGeom prst="rect">
            <a:avLst/>
          </a:prstGeom>
          <a:noFill/>
          <a:ln>
            <a:noFill/>
          </a:ln>
        </p:spPr>
      </p:pic>
      <p:pic>
        <p:nvPicPr>
          <p:cNvPr id="599" name="Google Shape;599;p58" descr="Resultado de imagem para absorvente geriátrico"/>
          <p:cNvPicPr preferRelativeResize="0"/>
          <p:nvPr/>
        </p:nvPicPr>
        <p:blipFill rotWithShape="1">
          <a:blip r:embed="rId7">
            <a:alphaModFix/>
          </a:blip>
          <a:srcRect/>
          <a:stretch/>
        </p:blipFill>
        <p:spPr>
          <a:xfrm>
            <a:off x="4572000" y="895298"/>
            <a:ext cx="2376264" cy="2389686"/>
          </a:xfrm>
          <a:prstGeom prst="rect">
            <a:avLst/>
          </a:prstGeom>
          <a:noFill/>
          <a:ln>
            <a:noFill/>
          </a:ln>
        </p:spPr>
      </p:pic>
      <p:pic>
        <p:nvPicPr>
          <p:cNvPr id="600" name="Google Shape;600;p58"/>
          <p:cNvPicPr preferRelativeResize="0"/>
          <p:nvPr/>
        </p:nvPicPr>
        <p:blipFill rotWithShape="1">
          <a:blip r:embed="rId8">
            <a:alphaModFix/>
          </a:blip>
          <a:srcRect/>
          <a:stretch/>
        </p:blipFill>
        <p:spPr>
          <a:xfrm rot="-5400000">
            <a:off x="8190707" y="1848629"/>
            <a:ext cx="1403350" cy="503237"/>
          </a:xfrm>
          <a:prstGeom prst="rect">
            <a:avLst/>
          </a:prstGeom>
          <a:noFill/>
          <a:ln>
            <a:noFill/>
          </a:ln>
        </p:spPr>
      </p:pic>
      <p:cxnSp>
        <p:nvCxnSpPr>
          <p:cNvPr id="601" name="Google Shape;601;p58"/>
          <p:cNvCxnSpPr/>
          <p:nvPr/>
        </p:nvCxnSpPr>
        <p:spPr>
          <a:xfrm>
            <a:off x="7774757" y="2701500"/>
            <a:ext cx="866006" cy="0"/>
          </a:xfrm>
          <a:prstGeom prst="straightConnector1">
            <a:avLst/>
          </a:prstGeom>
          <a:noFill/>
          <a:ln w="76200" cap="flat" cmpd="sng">
            <a:solidFill>
              <a:srgbClr val="FF0000"/>
            </a:solidFill>
            <a:prstDash val="solid"/>
            <a:round/>
            <a:headEnd type="none" w="med" len="med"/>
            <a:tailEnd type="triangle" w="med" len="med"/>
          </a:ln>
        </p:spPr>
      </p:cxnSp>
      <p:sp>
        <p:nvSpPr>
          <p:cNvPr id="602" name="Google Shape;602;p58"/>
          <p:cNvSpPr txBox="1"/>
          <p:nvPr/>
        </p:nvSpPr>
        <p:spPr>
          <a:xfrm>
            <a:off x="10653" y="33160"/>
            <a:ext cx="6466961"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dirty="0">
                <a:solidFill>
                  <a:schemeClr val="dk1"/>
                </a:solidFill>
                <a:latin typeface="Calibri"/>
                <a:ea typeface="Calibri"/>
                <a:cs typeface="Calibri"/>
                <a:sym typeface="Calibri"/>
              </a:rPr>
              <a:t>RECOMENDA-SE BOAS PRÁTICAS NO USO DE ABSORVENTE E FRALDA</a:t>
            </a:r>
            <a:endParaRPr sz="2200" b="1" dirty="0">
              <a:solidFill>
                <a:schemeClr val="dk1"/>
              </a:solidFill>
              <a:latin typeface="Calibri"/>
              <a:ea typeface="Calibri"/>
              <a:cs typeface="Calibri"/>
              <a:sym typeface="Calibri"/>
            </a:endParaRPr>
          </a:p>
        </p:txBody>
      </p:sp>
      <p:sp>
        <p:nvSpPr>
          <p:cNvPr id="603" name="Google Shape;603;p58"/>
          <p:cNvSpPr txBox="1"/>
          <p:nvPr/>
        </p:nvSpPr>
        <p:spPr>
          <a:xfrm>
            <a:off x="9505" y="3038423"/>
            <a:ext cx="2536400"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Observe se a fralda tem</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indicador de umidade e</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utilize a tecnologia da </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mudança de cor pela</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saturação de umidade</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para guiar a troca de fralda.</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PORTANTO NÃO USE NADA</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ENTRE A PELE E A FRALDA</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PARA NÃO PREJUDICAR </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A EFETIVIDADE DO</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INDICADOR DE UMIDADE!</a:t>
            </a:r>
            <a:endParaRPr sz="1600" b="1">
              <a:solidFill>
                <a:schemeClr val="dk1"/>
              </a:solidFill>
              <a:latin typeface="Calibri"/>
              <a:ea typeface="Calibri"/>
              <a:cs typeface="Calibri"/>
              <a:sym typeface="Calibri"/>
            </a:endParaRPr>
          </a:p>
        </p:txBody>
      </p:sp>
      <p:cxnSp>
        <p:nvCxnSpPr>
          <p:cNvPr id="604" name="Google Shape;604;p58"/>
          <p:cNvCxnSpPr/>
          <p:nvPr/>
        </p:nvCxnSpPr>
        <p:spPr>
          <a:xfrm>
            <a:off x="1619672" y="2348880"/>
            <a:ext cx="2122855" cy="0"/>
          </a:xfrm>
          <a:prstGeom prst="straightConnector1">
            <a:avLst/>
          </a:prstGeom>
          <a:noFill/>
          <a:ln w="76200" cap="flat" cmpd="sng">
            <a:solidFill>
              <a:srgbClr val="FF0000"/>
            </a:solidFill>
            <a:prstDash val="solid"/>
            <a:round/>
            <a:headEnd type="none" w="med" len="med"/>
            <a:tailEnd type="triangle" w="med" len="med"/>
          </a:ln>
        </p:spPr>
      </p:cxnSp>
      <p:sp>
        <p:nvSpPr>
          <p:cNvPr id="605" name="Google Shape;605;p58"/>
          <p:cNvSpPr txBox="1"/>
          <p:nvPr/>
        </p:nvSpPr>
        <p:spPr>
          <a:xfrm>
            <a:off x="4752020" y="3284984"/>
            <a:ext cx="39964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Quando indicar absorvente</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deverá ser sempre com roupa</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Íntima ou calça plástica</a:t>
            </a:r>
            <a:endParaRPr sz="1600" b="1">
              <a:solidFill>
                <a:schemeClr val="dk1"/>
              </a:solidFill>
              <a:latin typeface="Calibri"/>
              <a:ea typeface="Calibri"/>
              <a:cs typeface="Calibri"/>
              <a:sym typeface="Calibri"/>
            </a:endParaRPr>
          </a:p>
        </p:txBody>
      </p:sp>
      <p:cxnSp>
        <p:nvCxnSpPr>
          <p:cNvPr id="606" name="Google Shape;606;p58"/>
          <p:cNvCxnSpPr/>
          <p:nvPr/>
        </p:nvCxnSpPr>
        <p:spPr>
          <a:xfrm rot="10800000">
            <a:off x="6300192" y="1369669"/>
            <a:ext cx="2309442" cy="28903"/>
          </a:xfrm>
          <a:prstGeom prst="straightConnector1">
            <a:avLst/>
          </a:prstGeom>
          <a:noFill/>
          <a:ln w="76200" cap="flat" cmpd="sng">
            <a:solidFill>
              <a:srgbClr val="FF0000"/>
            </a:solidFill>
            <a:prstDash val="solid"/>
            <a:round/>
            <a:headEnd type="none" w="med" len="med"/>
            <a:tailEnd type="triangle" w="med" len="med"/>
          </a:ln>
        </p:spPr>
      </p:cxnSp>
      <p:sp>
        <p:nvSpPr>
          <p:cNvPr id="607" name="Google Shape;607;p58"/>
          <p:cNvSpPr txBox="1"/>
          <p:nvPr/>
        </p:nvSpPr>
        <p:spPr>
          <a:xfrm>
            <a:off x="152076" y="2801923"/>
            <a:ext cx="112562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imagem</a:t>
            </a:r>
            <a:endParaRPr sz="800" b="1">
              <a:solidFill>
                <a:schemeClr val="dk1"/>
              </a:solidFill>
              <a:latin typeface="Calibri"/>
              <a:ea typeface="Calibri"/>
              <a:cs typeface="Calibri"/>
              <a:sym typeface="Calibri"/>
            </a:endParaRPr>
          </a:p>
        </p:txBody>
      </p:sp>
      <p:sp>
        <p:nvSpPr>
          <p:cNvPr id="608" name="Google Shape;608;p58"/>
          <p:cNvSpPr txBox="1"/>
          <p:nvPr/>
        </p:nvSpPr>
        <p:spPr>
          <a:xfrm>
            <a:off x="2436189" y="2498003"/>
            <a:ext cx="112562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imagem</a:t>
            </a:r>
            <a:endParaRPr sz="800" b="1">
              <a:solidFill>
                <a:schemeClr val="dk1"/>
              </a:solidFill>
              <a:latin typeface="Calibri"/>
              <a:ea typeface="Calibri"/>
              <a:cs typeface="Calibri"/>
              <a:sym typeface="Calibri"/>
            </a:endParaRPr>
          </a:p>
        </p:txBody>
      </p:sp>
      <p:sp>
        <p:nvSpPr>
          <p:cNvPr id="609" name="Google Shape;609;p58"/>
          <p:cNvSpPr txBox="1"/>
          <p:nvPr/>
        </p:nvSpPr>
        <p:spPr>
          <a:xfrm>
            <a:off x="5508104" y="2958377"/>
            <a:ext cx="112562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imagem</a:t>
            </a:r>
            <a:endParaRPr sz="800" b="1">
              <a:solidFill>
                <a:schemeClr val="dk1"/>
              </a:solidFill>
              <a:latin typeface="Calibri"/>
              <a:ea typeface="Calibri"/>
              <a:cs typeface="Calibri"/>
              <a:sym typeface="Calibri"/>
            </a:endParaRPr>
          </a:p>
        </p:txBody>
      </p:sp>
      <p:sp>
        <p:nvSpPr>
          <p:cNvPr id="610" name="Google Shape;610;p58"/>
          <p:cNvSpPr txBox="1"/>
          <p:nvPr/>
        </p:nvSpPr>
        <p:spPr>
          <a:xfrm>
            <a:off x="8001046" y="1112076"/>
            <a:ext cx="112562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imagem</a:t>
            </a:r>
            <a:endParaRPr sz="800" b="1">
              <a:solidFill>
                <a:schemeClr val="dk1"/>
              </a:solidFill>
              <a:latin typeface="Calibri"/>
              <a:ea typeface="Calibri"/>
              <a:cs typeface="Calibri"/>
              <a:sym typeface="Calibri"/>
            </a:endParaRPr>
          </a:p>
        </p:txBody>
      </p:sp>
      <p:sp>
        <p:nvSpPr>
          <p:cNvPr id="611" name="Google Shape;611;p58"/>
          <p:cNvSpPr txBox="1"/>
          <p:nvPr/>
        </p:nvSpPr>
        <p:spPr>
          <a:xfrm>
            <a:off x="2646984" y="5036684"/>
            <a:ext cx="3144061"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A calcinha absorvente descartável, deve ser avaliada para uso</a:t>
            </a:r>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em pacientes com incontinência leve, normalmente os que não estão acamados </a:t>
            </a:r>
            <a:endParaRPr sz="1600" b="1">
              <a:solidFill>
                <a:schemeClr val="dk1"/>
              </a:solidFill>
              <a:latin typeface="Calibri"/>
              <a:ea typeface="Calibri"/>
              <a:cs typeface="Calibri"/>
              <a:sym typeface="Calibri"/>
            </a:endParaRPr>
          </a:p>
        </p:txBody>
      </p:sp>
      <p:pic>
        <p:nvPicPr>
          <p:cNvPr id="612" name="Google Shape;612;p58"/>
          <p:cNvPicPr preferRelativeResize="0"/>
          <p:nvPr/>
        </p:nvPicPr>
        <p:blipFill rotWithShape="1">
          <a:blip r:embed="rId9">
            <a:alphaModFix/>
          </a:blip>
          <a:srcRect/>
          <a:stretch/>
        </p:blipFill>
        <p:spPr>
          <a:xfrm>
            <a:off x="6192739" y="4142504"/>
            <a:ext cx="2555725" cy="2273893"/>
          </a:xfrm>
          <a:prstGeom prst="rect">
            <a:avLst/>
          </a:prstGeom>
          <a:noFill/>
          <a:ln>
            <a:noFill/>
          </a:ln>
        </p:spPr>
      </p:pic>
      <p:sp>
        <p:nvSpPr>
          <p:cNvPr id="613" name="Google Shape;613;p58"/>
          <p:cNvSpPr txBox="1"/>
          <p:nvPr/>
        </p:nvSpPr>
        <p:spPr>
          <a:xfrm>
            <a:off x="279799" y="6547713"/>
            <a:ext cx="8584401" cy="307777"/>
          </a:xfrm>
          <a:prstGeom prst="rect">
            <a:avLst/>
          </a:prstGeom>
          <a:solidFill>
            <a:srgbClr val="FFF4C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b="1">
                <a:solidFill>
                  <a:schemeClr val="dk1"/>
                </a:solidFill>
                <a:latin typeface="Calibri"/>
                <a:ea typeface="Calibri"/>
                <a:cs typeface="Calibri"/>
                <a:sym typeface="Calibri"/>
              </a:rPr>
              <a:t>DÚVIDA QUANTO AO USO DO DISPOSITIVO ABSORVENTE X INCONTINÊNCIA, PROCURE UM ESTOMATERAPEUTA!</a:t>
            </a:r>
            <a:endParaRPr sz="1400" b="1">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9"/>
          <p:cNvSpPr txBox="1">
            <a:spLocks noGrp="1"/>
          </p:cNvSpPr>
          <p:nvPr>
            <p:ph type="title"/>
          </p:nvPr>
        </p:nvSpPr>
        <p:spPr>
          <a:xfrm>
            <a:off x="139800" y="25678"/>
            <a:ext cx="6245938" cy="58564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sz="2000" b="1" dirty="0">
                <a:solidFill>
                  <a:schemeClr val="dk1"/>
                </a:solidFill>
                <a:latin typeface="Calibri"/>
                <a:ea typeface="Calibri"/>
                <a:cs typeface="Calibri"/>
                <a:sym typeface="Calibri"/>
              </a:rPr>
              <a:t>DISPOSITIVOS COLETORES EXTERNOS PARA URINA E FEZES </a:t>
            </a:r>
            <a:r>
              <a:rPr lang="pt-BR" sz="2000" dirty="0">
                <a:solidFill>
                  <a:schemeClr val="dk1"/>
                </a:solidFill>
                <a:latin typeface="Calibri"/>
                <a:ea typeface="Calibri"/>
                <a:cs typeface="Calibri"/>
                <a:sym typeface="Calibri"/>
              </a:rPr>
              <a:t>O ENFERMEIRO DEVE AVALIAR A UTILIZAÇÃO INDIVIDUALMENTE </a:t>
            </a:r>
            <a:endParaRPr sz="2000" b="1" dirty="0">
              <a:solidFill>
                <a:schemeClr val="dk1"/>
              </a:solidFill>
              <a:latin typeface="Calibri"/>
              <a:ea typeface="Calibri"/>
              <a:cs typeface="Calibri"/>
              <a:sym typeface="Calibri"/>
            </a:endParaRPr>
          </a:p>
        </p:txBody>
      </p:sp>
      <p:pic>
        <p:nvPicPr>
          <p:cNvPr id="619" name="Google Shape;619;p59"/>
          <p:cNvPicPr preferRelativeResize="0">
            <a:picLocks noGrp="1"/>
          </p:cNvPicPr>
          <p:nvPr>
            <p:ph type="body" idx="1"/>
          </p:nvPr>
        </p:nvPicPr>
        <p:blipFill rotWithShape="1">
          <a:blip r:embed="rId3">
            <a:alphaModFix/>
          </a:blip>
          <a:srcRect/>
          <a:stretch/>
        </p:blipFill>
        <p:spPr>
          <a:xfrm>
            <a:off x="357133" y="1044286"/>
            <a:ext cx="3475958" cy="3555423"/>
          </a:xfrm>
          <a:prstGeom prst="rect">
            <a:avLst/>
          </a:prstGeom>
          <a:noFill/>
          <a:ln>
            <a:noFill/>
          </a:ln>
        </p:spPr>
      </p:pic>
      <p:pic>
        <p:nvPicPr>
          <p:cNvPr id="620" name="Google Shape;620;p59"/>
          <p:cNvPicPr preferRelativeResize="0"/>
          <p:nvPr/>
        </p:nvPicPr>
        <p:blipFill rotWithShape="1">
          <a:blip r:embed="rId4">
            <a:alphaModFix/>
          </a:blip>
          <a:srcRect/>
          <a:stretch/>
        </p:blipFill>
        <p:spPr>
          <a:xfrm>
            <a:off x="4054490" y="1491818"/>
            <a:ext cx="2331247" cy="1296144"/>
          </a:xfrm>
          <a:prstGeom prst="rect">
            <a:avLst/>
          </a:prstGeom>
          <a:noFill/>
          <a:ln>
            <a:noFill/>
          </a:ln>
        </p:spPr>
      </p:pic>
      <p:pic>
        <p:nvPicPr>
          <p:cNvPr id="621" name="Google Shape;621;p59"/>
          <p:cNvPicPr preferRelativeResize="0"/>
          <p:nvPr/>
        </p:nvPicPr>
        <p:blipFill rotWithShape="1">
          <a:blip r:embed="rId5">
            <a:alphaModFix/>
          </a:blip>
          <a:srcRect/>
          <a:stretch/>
        </p:blipFill>
        <p:spPr>
          <a:xfrm>
            <a:off x="6466114" y="1163721"/>
            <a:ext cx="2256992" cy="1296144"/>
          </a:xfrm>
          <a:prstGeom prst="rect">
            <a:avLst/>
          </a:prstGeom>
          <a:noFill/>
          <a:ln>
            <a:noFill/>
          </a:ln>
        </p:spPr>
      </p:pic>
      <p:pic>
        <p:nvPicPr>
          <p:cNvPr id="622" name="Google Shape;622;p59" descr="Resultado de imagem para incontinência urinária e peristeen"/>
          <p:cNvPicPr preferRelativeResize="0"/>
          <p:nvPr/>
        </p:nvPicPr>
        <p:blipFill rotWithShape="1">
          <a:blip r:embed="rId6">
            <a:alphaModFix/>
          </a:blip>
          <a:srcRect/>
          <a:stretch/>
        </p:blipFill>
        <p:spPr>
          <a:xfrm>
            <a:off x="323528" y="4437112"/>
            <a:ext cx="2232248" cy="2269282"/>
          </a:xfrm>
          <a:prstGeom prst="rect">
            <a:avLst/>
          </a:prstGeom>
          <a:noFill/>
          <a:ln>
            <a:noFill/>
          </a:ln>
        </p:spPr>
      </p:pic>
      <p:pic>
        <p:nvPicPr>
          <p:cNvPr id="623" name="Google Shape;623;p59" descr="Resultado de imagem para incontinência urinária e peristeen"/>
          <p:cNvPicPr preferRelativeResize="0"/>
          <p:nvPr/>
        </p:nvPicPr>
        <p:blipFill rotWithShape="1">
          <a:blip r:embed="rId7">
            <a:alphaModFix/>
          </a:blip>
          <a:srcRect/>
          <a:stretch/>
        </p:blipFill>
        <p:spPr>
          <a:xfrm>
            <a:off x="2294031" y="4293096"/>
            <a:ext cx="2449513" cy="2520752"/>
          </a:xfrm>
          <a:prstGeom prst="rect">
            <a:avLst/>
          </a:prstGeom>
          <a:noFill/>
          <a:ln>
            <a:noFill/>
          </a:ln>
        </p:spPr>
      </p:pic>
      <p:sp>
        <p:nvSpPr>
          <p:cNvPr id="624" name="Google Shape;624;p59"/>
          <p:cNvSpPr txBox="1"/>
          <p:nvPr/>
        </p:nvSpPr>
        <p:spPr>
          <a:xfrm>
            <a:off x="4054490" y="6467797"/>
            <a:ext cx="149271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b="1">
                <a:solidFill>
                  <a:srgbClr val="000000"/>
                </a:solidFill>
                <a:latin typeface="Arial"/>
                <a:ea typeface="Arial"/>
                <a:cs typeface="Arial"/>
                <a:sym typeface="Arial"/>
              </a:rPr>
              <a:t>Cateter externo urinário</a:t>
            </a:r>
            <a:endParaRPr sz="900" b="1">
              <a:solidFill>
                <a:srgbClr val="000000"/>
              </a:solidFill>
              <a:latin typeface="Arial"/>
              <a:ea typeface="Arial"/>
              <a:cs typeface="Arial"/>
              <a:sym typeface="Arial"/>
            </a:endParaRPr>
          </a:p>
        </p:txBody>
      </p:sp>
      <p:sp>
        <p:nvSpPr>
          <p:cNvPr id="625" name="Google Shape;625;p59"/>
          <p:cNvSpPr txBox="1"/>
          <p:nvPr/>
        </p:nvSpPr>
        <p:spPr>
          <a:xfrm>
            <a:off x="179512" y="5340921"/>
            <a:ext cx="9525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b="1">
                <a:solidFill>
                  <a:srgbClr val="000000"/>
                </a:solidFill>
                <a:latin typeface="Calibri"/>
                <a:ea typeface="Calibri"/>
                <a:cs typeface="Calibri"/>
                <a:sym typeface="Calibri"/>
              </a:rPr>
              <a:t>Cateter urinário</a:t>
            </a:r>
            <a:endParaRPr/>
          </a:p>
          <a:p>
            <a:pPr marL="0" marR="0" lvl="0" indent="0" algn="l" rtl="0">
              <a:spcBef>
                <a:spcPts val="0"/>
              </a:spcBef>
              <a:spcAft>
                <a:spcPts val="0"/>
              </a:spcAft>
              <a:buNone/>
            </a:pPr>
            <a:r>
              <a:rPr lang="pt-BR" sz="900" b="1">
                <a:solidFill>
                  <a:srgbClr val="000000"/>
                </a:solidFill>
                <a:latin typeface="Calibri"/>
                <a:ea typeface="Calibri"/>
                <a:cs typeface="Calibri"/>
                <a:sym typeface="Calibri"/>
              </a:rPr>
              <a:t>externo </a:t>
            </a:r>
            <a:endParaRPr sz="900" b="1">
              <a:solidFill>
                <a:srgbClr val="000000"/>
              </a:solidFill>
              <a:latin typeface="Calibri"/>
              <a:ea typeface="Calibri"/>
              <a:cs typeface="Calibri"/>
              <a:sym typeface="Calibri"/>
            </a:endParaRPr>
          </a:p>
        </p:txBody>
      </p:sp>
      <p:pic>
        <p:nvPicPr>
          <p:cNvPr id="626" name="Google Shape;626;p59" descr="Resultado de imagem para incontinência urinária e peristeen"/>
          <p:cNvPicPr preferRelativeResize="0"/>
          <p:nvPr/>
        </p:nvPicPr>
        <p:blipFill rotWithShape="1">
          <a:blip r:embed="rId8">
            <a:alphaModFix/>
          </a:blip>
          <a:srcRect/>
          <a:stretch/>
        </p:blipFill>
        <p:spPr>
          <a:xfrm>
            <a:off x="5592822" y="3140968"/>
            <a:ext cx="2795602" cy="3061370"/>
          </a:xfrm>
          <a:prstGeom prst="rect">
            <a:avLst/>
          </a:prstGeom>
          <a:noFill/>
          <a:ln>
            <a:noFill/>
          </a:ln>
        </p:spPr>
      </p:pic>
      <p:sp>
        <p:nvSpPr>
          <p:cNvPr id="627" name="Google Shape;627;p59"/>
          <p:cNvSpPr txBox="1"/>
          <p:nvPr/>
        </p:nvSpPr>
        <p:spPr>
          <a:xfrm>
            <a:off x="5592822" y="3212976"/>
            <a:ext cx="1749197"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b="1">
                <a:solidFill>
                  <a:srgbClr val="000000"/>
                </a:solidFill>
                <a:latin typeface="Arial"/>
                <a:ea typeface="Arial"/>
                <a:cs typeface="Arial"/>
                <a:sym typeface="Arial"/>
              </a:rPr>
              <a:t>Bolsa de perna </a:t>
            </a:r>
            <a:endParaRPr sz="900" b="1">
              <a:solidFill>
                <a:srgbClr val="000000"/>
              </a:solidFill>
              <a:latin typeface="Arial"/>
              <a:ea typeface="Arial"/>
              <a:cs typeface="Arial"/>
              <a:sym typeface="Arial"/>
            </a:endParaRPr>
          </a:p>
          <a:p>
            <a:pPr marL="0" marR="0" lvl="0" indent="0" algn="l" rtl="0">
              <a:spcBef>
                <a:spcPts val="0"/>
              </a:spcBef>
              <a:spcAft>
                <a:spcPts val="0"/>
              </a:spcAft>
              <a:buNone/>
            </a:pPr>
            <a:r>
              <a:rPr lang="pt-BR" sz="900" b="1">
                <a:solidFill>
                  <a:srgbClr val="000000"/>
                </a:solidFill>
                <a:latin typeface="Arial"/>
                <a:ea typeface="Arial"/>
                <a:cs typeface="Arial"/>
                <a:sym typeface="Arial"/>
              </a:rPr>
              <a:t>para cateter externo urinário</a:t>
            </a:r>
            <a:endParaRPr/>
          </a:p>
          <a:p>
            <a:pPr marL="0" marR="0" lvl="0" indent="0" algn="l" rtl="0">
              <a:spcBef>
                <a:spcPts val="0"/>
              </a:spcBef>
              <a:spcAft>
                <a:spcPts val="0"/>
              </a:spcAft>
              <a:buNone/>
            </a:pPr>
            <a:endParaRPr sz="900" b="1">
              <a:solidFill>
                <a:srgbClr val="000000"/>
              </a:solidFill>
              <a:latin typeface="Arial"/>
              <a:ea typeface="Arial"/>
              <a:cs typeface="Arial"/>
              <a:sym typeface="Arial"/>
            </a:endParaRPr>
          </a:p>
        </p:txBody>
      </p:sp>
      <p:sp>
        <p:nvSpPr>
          <p:cNvPr id="628" name="Google Shape;628;p59"/>
          <p:cNvSpPr txBox="1"/>
          <p:nvPr/>
        </p:nvSpPr>
        <p:spPr>
          <a:xfrm>
            <a:off x="395776" y="2459865"/>
            <a:ext cx="9525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b="1">
                <a:solidFill>
                  <a:srgbClr val="000000"/>
                </a:solidFill>
                <a:latin typeface="Calibri"/>
                <a:ea typeface="Calibri"/>
                <a:cs typeface="Calibri"/>
                <a:sym typeface="Calibri"/>
              </a:rPr>
              <a:t>Cateter urinário</a:t>
            </a:r>
            <a:endParaRPr/>
          </a:p>
          <a:p>
            <a:pPr marL="0" marR="0" lvl="0" indent="0" algn="l" rtl="0">
              <a:spcBef>
                <a:spcPts val="0"/>
              </a:spcBef>
              <a:spcAft>
                <a:spcPts val="0"/>
              </a:spcAft>
              <a:buNone/>
            </a:pPr>
            <a:r>
              <a:rPr lang="pt-BR" sz="900" b="1">
                <a:solidFill>
                  <a:srgbClr val="000000"/>
                </a:solidFill>
                <a:latin typeface="Calibri"/>
                <a:ea typeface="Calibri"/>
                <a:cs typeface="Calibri"/>
                <a:sym typeface="Calibri"/>
              </a:rPr>
              <a:t>externo </a:t>
            </a:r>
            <a:endParaRPr sz="900" b="1">
              <a:solidFill>
                <a:srgbClr val="000000"/>
              </a:solidFill>
              <a:latin typeface="Calibri"/>
              <a:ea typeface="Calibri"/>
              <a:cs typeface="Calibri"/>
              <a:sym typeface="Calibri"/>
            </a:endParaRPr>
          </a:p>
        </p:txBody>
      </p:sp>
      <p:sp>
        <p:nvSpPr>
          <p:cNvPr id="629" name="Google Shape;629;p59"/>
          <p:cNvSpPr txBox="1"/>
          <p:nvPr/>
        </p:nvSpPr>
        <p:spPr>
          <a:xfrm>
            <a:off x="4054490" y="2829197"/>
            <a:ext cx="55976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comadre</a:t>
            </a:r>
            <a:endParaRPr sz="800" b="1">
              <a:solidFill>
                <a:schemeClr val="dk1"/>
              </a:solidFill>
              <a:latin typeface="Calibri"/>
              <a:ea typeface="Calibri"/>
              <a:cs typeface="Calibri"/>
              <a:sym typeface="Calibri"/>
            </a:endParaRPr>
          </a:p>
        </p:txBody>
      </p:sp>
      <p:sp>
        <p:nvSpPr>
          <p:cNvPr id="630" name="Google Shape;630;p59"/>
          <p:cNvSpPr txBox="1"/>
          <p:nvPr/>
        </p:nvSpPr>
        <p:spPr>
          <a:xfrm>
            <a:off x="7594610" y="2558927"/>
            <a:ext cx="51488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patinho</a:t>
            </a:r>
            <a:endParaRPr sz="800" b="1">
              <a:solidFill>
                <a:schemeClr val="dk1"/>
              </a:solidFill>
              <a:latin typeface="Calibri"/>
              <a:ea typeface="Calibri"/>
              <a:cs typeface="Calibri"/>
              <a:sym typeface="Calibri"/>
            </a:endParaRPr>
          </a:p>
        </p:txBody>
      </p:sp>
      <p:sp>
        <p:nvSpPr>
          <p:cNvPr id="631" name="Google Shape;631;p59"/>
          <p:cNvSpPr txBox="1"/>
          <p:nvPr/>
        </p:nvSpPr>
        <p:spPr>
          <a:xfrm>
            <a:off x="7746372" y="6517222"/>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0"/>
          <p:cNvSpPr txBox="1">
            <a:spLocks noGrp="1"/>
          </p:cNvSpPr>
          <p:nvPr>
            <p:ph type="title"/>
          </p:nvPr>
        </p:nvSpPr>
        <p:spPr>
          <a:xfrm>
            <a:off x="0" y="-47433"/>
            <a:ext cx="8974832" cy="86409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pt-BR" sz="2400" b="1" dirty="0">
                <a:solidFill>
                  <a:schemeClr val="dk1"/>
                </a:solidFill>
                <a:latin typeface="Calibri"/>
                <a:ea typeface="Calibri"/>
                <a:cs typeface="Calibri"/>
                <a:sym typeface="Calibri"/>
              </a:rPr>
              <a:t>QUANDO O ENFERMEIRO DEVE OPTAR </a:t>
            </a:r>
            <a:br>
              <a:rPr lang="pt-BR" sz="2400" b="1" dirty="0">
                <a:solidFill>
                  <a:schemeClr val="dk1"/>
                </a:solidFill>
                <a:latin typeface="Calibri"/>
                <a:ea typeface="Calibri"/>
                <a:cs typeface="Calibri"/>
                <a:sym typeface="Calibri"/>
              </a:rPr>
            </a:br>
            <a:r>
              <a:rPr lang="pt-BR" sz="2400" b="1" dirty="0">
                <a:solidFill>
                  <a:schemeClr val="dk1"/>
                </a:solidFill>
                <a:latin typeface="Calibri"/>
                <a:ea typeface="Calibri"/>
                <a:cs typeface="Calibri"/>
                <a:sym typeface="Calibri"/>
              </a:rPr>
              <a:t>PELO CATETER VESICAL DE DEMORA?</a:t>
            </a:r>
            <a:endParaRPr sz="2400" b="1" dirty="0">
              <a:solidFill>
                <a:schemeClr val="dk1"/>
              </a:solidFill>
              <a:latin typeface="Calibri"/>
              <a:ea typeface="Calibri"/>
              <a:cs typeface="Calibri"/>
              <a:sym typeface="Calibri"/>
            </a:endParaRPr>
          </a:p>
        </p:txBody>
      </p:sp>
      <p:pic>
        <p:nvPicPr>
          <p:cNvPr id="637" name="Google Shape;637;p60"/>
          <p:cNvPicPr preferRelativeResize="0">
            <a:picLocks noGrp="1"/>
          </p:cNvPicPr>
          <p:nvPr>
            <p:ph type="body" idx="1"/>
          </p:nvPr>
        </p:nvPicPr>
        <p:blipFill rotWithShape="1">
          <a:blip r:embed="rId3">
            <a:alphaModFix/>
          </a:blip>
          <a:srcRect/>
          <a:stretch/>
        </p:blipFill>
        <p:spPr>
          <a:xfrm>
            <a:off x="495300" y="908721"/>
            <a:ext cx="4032250" cy="2520280"/>
          </a:xfrm>
          <a:prstGeom prst="rect">
            <a:avLst/>
          </a:prstGeom>
          <a:noFill/>
          <a:ln>
            <a:noFill/>
          </a:ln>
        </p:spPr>
      </p:pic>
      <p:pic>
        <p:nvPicPr>
          <p:cNvPr id="638" name="Google Shape;638;p60"/>
          <p:cNvPicPr preferRelativeResize="0"/>
          <p:nvPr/>
        </p:nvPicPr>
        <p:blipFill rotWithShape="1">
          <a:blip r:embed="rId4">
            <a:alphaModFix/>
          </a:blip>
          <a:srcRect/>
          <a:stretch/>
        </p:blipFill>
        <p:spPr>
          <a:xfrm>
            <a:off x="4527550" y="908721"/>
            <a:ext cx="4322763" cy="2520280"/>
          </a:xfrm>
          <a:prstGeom prst="rect">
            <a:avLst/>
          </a:prstGeom>
          <a:noFill/>
          <a:ln>
            <a:noFill/>
          </a:ln>
        </p:spPr>
      </p:pic>
      <p:pic>
        <p:nvPicPr>
          <p:cNvPr id="639" name="Google Shape;639;p60"/>
          <p:cNvPicPr preferRelativeResize="0"/>
          <p:nvPr/>
        </p:nvPicPr>
        <p:blipFill rotWithShape="1">
          <a:blip r:embed="rId5">
            <a:alphaModFix/>
          </a:blip>
          <a:srcRect/>
          <a:stretch/>
        </p:blipFill>
        <p:spPr>
          <a:xfrm>
            <a:off x="467544" y="3429000"/>
            <a:ext cx="8352928" cy="2808288"/>
          </a:xfrm>
          <a:prstGeom prst="rect">
            <a:avLst/>
          </a:prstGeom>
          <a:noFill/>
          <a:ln>
            <a:noFill/>
          </a:ln>
        </p:spPr>
      </p:pic>
      <p:pic>
        <p:nvPicPr>
          <p:cNvPr id="640" name="Google Shape;640;p60"/>
          <p:cNvPicPr preferRelativeResize="0"/>
          <p:nvPr/>
        </p:nvPicPr>
        <p:blipFill rotWithShape="1">
          <a:blip r:embed="rId6">
            <a:alphaModFix/>
          </a:blip>
          <a:srcRect/>
          <a:stretch/>
        </p:blipFill>
        <p:spPr>
          <a:xfrm>
            <a:off x="1914351" y="6337126"/>
            <a:ext cx="5459313" cy="476250"/>
          </a:xfrm>
          <a:prstGeom prst="rect">
            <a:avLst/>
          </a:prstGeom>
          <a:noFill/>
          <a:ln>
            <a:noFill/>
          </a:ln>
        </p:spPr>
      </p:pic>
      <p:sp>
        <p:nvSpPr>
          <p:cNvPr id="641" name="Google Shape;641;p60"/>
          <p:cNvSpPr txBox="1"/>
          <p:nvPr/>
        </p:nvSpPr>
        <p:spPr>
          <a:xfrm>
            <a:off x="7819877" y="916501"/>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
        <p:nvSpPr>
          <p:cNvPr id="642" name="Google Shape;642;p60"/>
          <p:cNvSpPr txBox="1"/>
          <p:nvPr/>
        </p:nvSpPr>
        <p:spPr>
          <a:xfrm>
            <a:off x="611560" y="1022950"/>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6"/>
          <p:cNvPicPr preferRelativeResize="0"/>
          <p:nvPr/>
        </p:nvPicPr>
        <p:blipFill rotWithShape="1">
          <a:blip r:embed="rId3">
            <a:alphaModFix/>
          </a:blip>
          <a:srcRect/>
          <a:stretch/>
        </p:blipFill>
        <p:spPr>
          <a:xfrm>
            <a:off x="5004048" y="2088724"/>
            <a:ext cx="3965056" cy="4148588"/>
          </a:xfrm>
          <a:prstGeom prst="rect">
            <a:avLst/>
          </a:prstGeom>
          <a:noFill/>
          <a:ln>
            <a:noFill/>
          </a:ln>
        </p:spPr>
      </p:pic>
      <p:sp>
        <p:nvSpPr>
          <p:cNvPr id="88" name="Google Shape;88;p6"/>
          <p:cNvSpPr/>
          <p:nvPr/>
        </p:nvSpPr>
        <p:spPr>
          <a:xfrm>
            <a:off x="839" y="44624"/>
            <a:ext cx="903649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DIAGNÓSTICO DIFERENCIAL: LESÃO TISSULAR </a:t>
            </a:r>
            <a:endParaRPr/>
          </a:p>
          <a:p>
            <a:pPr marL="0" marR="0" lvl="0" indent="0" algn="l" rtl="0">
              <a:spcBef>
                <a:spcPts val="0"/>
              </a:spcBef>
              <a:spcAft>
                <a:spcPts val="0"/>
              </a:spcAft>
              <a:buNone/>
            </a:pPr>
            <a:r>
              <a:rPr lang="pt-BR" sz="2400" b="1">
                <a:solidFill>
                  <a:schemeClr val="dk1"/>
                </a:solidFill>
                <a:latin typeface="Calibri"/>
                <a:ea typeface="Calibri"/>
                <a:cs typeface="Calibri"/>
                <a:sym typeface="Calibri"/>
              </a:rPr>
              <a:t>PROFUNDA E MANIFESTAÇÃO CUTÂNEA COVID-19</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p:txBody>
      </p:sp>
      <p:sp>
        <p:nvSpPr>
          <p:cNvPr id="89" name="Google Shape;89;p6"/>
          <p:cNvSpPr/>
          <p:nvPr/>
        </p:nvSpPr>
        <p:spPr>
          <a:xfrm>
            <a:off x="-14509" y="980728"/>
            <a:ext cx="9036494" cy="110799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2200" b="1">
                <a:solidFill>
                  <a:schemeClr val="dk1"/>
                </a:solidFill>
                <a:latin typeface="Calibri"/>
                <a:ea typeface="Calibri"/>
                <a:cs typeface="Calibri"/>
                <a:sym typeface="Calibri"/>
              </a:rPr>
              <a:t>Lesões de pele púrpuras (roxas) </a:t>
            </a:r>
            <a:r>
              <a:rPr lang="pt-BR" sz="2200" b="0">
                <a:solidFill>
                  <a:schemeClr val="dk1"/>
                </a:solidFill>
                <a:latin typeface="Calibri"/>
                <a:ea typeface="Calibri"/>
                <a:cs typeface="Calibri"/>
                <a:sym typeface="Calibri"/>
              </a:rPr>
              <a:t>especialmente em artelhos são observadas em pacientes com a COVID-19 (SARS-CoV-2) e devem ser avaliadas quanto ao diagnóstico diferencial de lesão por press</a:t>
            </a:r>
            <a:r>
              <a:rPr lang="pt-BR" sz="2200">
                <a:solidFill>
                  <a:schemeClr val="dk1"/>
                </a:solidFill>
                <a:latin typeface="Calibri"/>
                <a:ea typeface="Calibri"/>
                <a:cs typeface="Calibri"/>
                <a:sym typeface="Calibri"/>
              </a:rPr>
              <a:t>ão</a:t>
            </a:r>
            <a:r>
              <a:rPr lang="pt-BR" sz="2200" b="0">
                <a:solidFill>
                  <a:schemeClr val="dk1"/>
                </a:solidFill>
                <a:latin typeface="Calibri"/>
                <a:ea typeface="Calibri"/>
                <a:cs typeface="Calibri"/>
                <a:sym typeface="Calibri"/>
              </a:rPr>
              <a:t> tissular profunda.</a:t>
            </a:r>
            <a:endParaRPr sz="2200" b="0">
              <a:solidFill>
                <a:schemeClr val="dk1"/>
              </a:solidFill>
              <a:latin typeface="Calibri"/>
              <a:ea typeface="Calibri"/>
              <a:cs typeface="Calibri"/>
              <a:sym typeface="Calibri"/>
            </a:endParaRPr>
          </a:p>
        </p:txBody>
      </p:sp>
      <p:sp>
        <p:nvSpPr>
          <p:cNvPr id="90" name="Google Shape;90;p6"/>
          <p:cNvSpPr/>
          <p:nvPr/>
        </p:nvSpPr>
        <p:spPr>
          <a:xfrm>
            <a:off x="35496" y="2388944"/>
            <a:ext cx="5090567" cy="3416320"/>
          </a:xfrm>
          <a:prstGeom prst="rect">
            <a:avLst/>
          </a:prstGeom>
          <a:solidFill>
            <a:srgbClr val="FFF4CD"/>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800" b="1">
                <a:solidFill>
                  <a:schemeClr val="dk1"/>
                </a:solidFill>
                <a:latin typeface="Calibri"/>
                <a:ea typeface="Calibri"/>
                <a:cs typeface="Calibri"/>
                <a:sym typeface="Calibri"/>
              </a:rPr>
              <a:t>ATENÇÃO</a:t>
            </a:r>
            <a:r>
              <a:rPr lang="pt-BR" sz="1800" b="0">
                <a:solidFill>
                  <a:schemeClr val="dk1"/>
                </a:solidFill>
                <a:latin typeface="Calibri"/>
                <a:ea typeface="Calibri"/>
                <a:cs typeface="Calibri"/>
                <a:sym typeface="Calibri"/>
              </a:rPr>
              <a:t>! </a:t>
            </a:r>
            <a:r>
              <a:rPr lang="pt-BR" sz="1800" b="1">
                <a:solidFill>
                  <a:schemeClr val="dk1"/>
                </a:solidFill>
                <a:latin typeface="Calibri"/>
                <a:ea typeface="Calibri"/>
                <a:cs typeface="Calibri"/>
                <a:sym typeface="Calibri"/>
              </a:rPr>
              <a:t>A lesão por pressão tissular profunda deve estar associada à pressão e, portanto, normalmente encontra-se em áreas de proeminências ósseas. Além disso, fatores como fricção e cisalhamento devem estar presentes. </a:t>
            </a:r>
            <a:endParaRPr/>
          </a:p>
          <a:p>
            <a:pPr marL="0" marR="0" lvl="0" indent="0" algn="just" rtl="0">
              <a:spcBef>
                <a:spcPts val="0"/>
              </a:spcBef>
              <a:spcAft>
                <a:spcPts val="0"/>
              </a:spcAft>
              <a:buNone/>
            </a:pPr>
            <a:endParaRPr sz="1800" b="1">
              <a:solidFill>
                <a:schemeClr val="dk1"/>
              </a:solidFill>
              <a:latin typeface="Calibri"/>
              <a:ea typeface="Calibri"/>
              <a:cs typeface="Calibri"/>
              <a:sym typeface="Calibri"/>
            </a:endParaRPr>
          </a:p>
          <a:p>
            <a:pPr marL="0" marR="0" lvl="0" indent="0" algn="just" rtl="0">
              <a:spcBef>
                <a:spcPts val="0"/>
              </a:spcBef>
              <a:spcAft>
                <a:spcPts val="0"/>
              </a:spcAft>
              <a:buNone/>
            </a:pPr>
            <a:r>
              <a:rPr lang="pt-BR" sz="1800" b="1">
                <a:solidFill>
                  <a:schemeClr val="dk1"/>
                </a:solidFill>
                <a:latin typeface="Calibri"/>
                <a:ea typeface="Calibri"/>
                <a:cs typeface="Calibri"/>
                <a:sym typeface="Calibri"/>
              </a:rPr>
              <a:t>Na ausência de pressão, fricção e cisalhamento, deve-se descartar LP e investigar além das manifestações cutânea da COVID-19, outras condições dermatológicas determinadas por lesão microvascular e trombose, como púrpura retiforme, livedo reticular, vasculite, etc.</a:t>
            </a:r>
            <a:endParaRPr/>
          </a:p>
        </p:txBody>
      </p:sp>
      <p:sp>
        <p:nvSpPr>
          <p:cNvPr id="91" name="Google Shape;91;p6"/>
          <p:cNvSpPr/>
          <p:nvPr/>
        </p:nvSpPr>
        <p:spPr>
          <a:xfrm>
            <a:off x="10971" y="6314232"/>
            <a:ext cx="9063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Black, J., Cuddigan, J. &amp; the members of the National Pressure Injury Advisory Panel Board of Directors. (2020). Skin manifestations with COVID-19: The purple skin and toes that you are seeing may not be deep tissue pressure injury. An NPIAP White Paper. https://npiap.com. </a:t>
            </a:r>
            <a:endParaRPr sz="1200" b="1">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1"/>
          <p:cNvSpPr/>
          <p:nvPr/>
        </p:nvSpPr>
        <p:spPr>
          <a:xfrm>
            <a:off x="27340" y="-6718"/>
            <a:ext cx="850509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a:solidFill>
                  <a:schemeClr val="dk1"/>
                </a:solidFill>
                <a:latin typeface="Calibri"/>
                <a:ea typeface="Calibri"/>
                <a:cs typeface="Calibri"/>
                <a:sym typeface="Calibri"/>
              </a:rPr>
              <a:t>UTILIZAÇÃO DE DISPOSITIVOS COLETORES PARA INCONTINÊNCIA FECAL </a:t>
            </a:r>
            <a:endParaRPr/>
          </a:p>
          <a:p>
            <a:pPr marL="0" marR="0" lvl="0" indent="0" algn="l" rtl="0">
              <a:spcBef>
                <a:spcPts val="0"/>
              </a:spcBef>
              <a:spcAft>
                <a:spcPts val="0"/>
              </a:spcAft>
              <a:buNone/>
            </a:pPr>
            <a:r>
              <a:rPr lang="pt-BR" sz="1800" b="1">
                <a:solidFill>
                  <a:schemeClr val="dk1"/>
                </a:solidFill>
                <a:latin typeface="Calibri"/>
                <a:ea typeface="Calibri"/>
                <a:cs typeface="Calibri"/>
                <a:sym typeface="Calibri"/>
              </a:rPr>
              <a:t>(RECOMENDA-SE AVALIAÇÃO DO ESTOMATERAPEUTA QUANTO AO USO,</a:t>
            </a:r>
            <a:endParaRPr/>
          </a:p>
          <a:p>
            <a:pPr marL="0" marR="0" lvl="0" indent="0" algn="l" rtl="0">
              <a:spcBef>
                <a:spcPts val="0"/>
              </a:spcBef>
              <a:spcAft>
                <a:spcPts val="0"/>
              </a:spcAft>
              <a:buNone/>
            </a:pPr>
            <a:r>
              <a:rPr lang="pt-BR" sz="1800" b="1">
                <a:solidFill>
                  <a:schemeClr val="dk1"/>
                </a:solidFill>
                <a:latin typeface="Calibri"/>
                <a:ea typeface="Calibri"/>
                <a:cs typeface="Calibri"/>
                <a:sym typeface="Calibri"/>
              </a:rPr>
              <a:t>INSTALAÇÃO E  MANEJO)</a:t>
            </a:r>
            <a:endParaRPr sz="1800" b="1">
              <a:solidFill>
                <a:schemeClr val="lt1"/>
              </a:solidFill>
              <a:latin typeface="Calibri"/>
              <a:ea typeface="Calibri"/>
              <a:cs typeface="Calibri"/>
              <a:sym typeface="Calibri"/>
            </a:endParaRPr>
          </a:p>
        </p:txBody>
      </p:sp>
      <p:pic>
        <p:nvPicPr>
          <p:cNvPr id="648" name="Google Shape;648;p61"/>
          <p:cNvPicPr preferRelativeResize="0"/>
          <p:nvPr/>
        </p:nvPicPr>
        <p:blipFill rotWithShape="1">
          <a:blip r:embed="rId3">
            <a:alphaModFix/>
          </a:blip>
          <a:srcRect/>
          <a:stretch/>
        </p:blipFill>
        <p:spPr>
          <a:xfrm>
            <a:off x="283478" y="1448073"/>
            <a:ext cx="3302290" cy="3960440"/>
          </a:xfrm>
          <a:prstGeom prst="rect">
            <a:avLst/>
          </a:prstGeom>
          <a:noFill/>
          <a:ln>
            <a:noFill/>
          </a:ln>
        </p:spPr>
      </p:pic>
      <p:sp>
        <p:nvSpPr>
          <p:cNvPr id="649" name="Google Shape;649;p61"/>
          <p:cNvSpPr txBox="1"/>
          <p:nvPr/>
        </p:nvSpPr>
        <p:spPr>
          <a:xfrm>
            <a:off x="251520" y="5060651"/>
            <a:ext cx="114165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rgbClr val="000000"/>
                </a:solidFill>
                <a:latin typeface="Arial"/>
                <a:ea typeface="Arial"/>
                <a:cs typeface="Arial"/>
                <a:sym typeface="Arial"/>
              </a:rPr>
              <a:t>Fonte: google fotos</a:t>
            </a:r>
            <a:endParaRPr/>
          </a:p>
          <a:p>
            <a:pPr marL="0" marR="0" lvl="0" indent="0" algn="l" rtl="0">
              <a:spcBef>
                <a:spcPts val="0"/>
              </a:spcBef>
              <a:spcAft>
                <a:spcPts val="0"/>
              </a:spcAft>
              <a:buNone/>
            </a:pPr>
            <a:r>
              <a:rPr lang="pt-BR" sz="800" b="1">
                <a:solidFill>
                  <a:srgbClr val="000000"/>
                </a:solidFill>
                <a:latin typeface="Arial"/>
                <a:ea typeface="Arial"/>
                <a:cs typeface="Arial"/>
                <a:sym typeface="Arial"/>
              </a:rPr>
              <a:t>Plug anal</a:t>
            </a:r>
            <a:endParaRPr sz="800" b="1">
              <a:solidFill>
                <a:srgbClr val="000000"/>
              </a:solidFill>
              <a:latin typeface="Arial"/>
              <a:ea typeface="Arial"/>
              <a:cs typeface="Arial"/>
              <a:sym typeface="Arial"/>
            </a:endParaRPr>
          </a:p>
        </p:txBody>
      </p:sp>
      <p:pic>
        <p:nvPicPr>
          <p:cNvPr id="650" name="Google Shape;650;p61"/>
          <p:cNvPicPr preferRelativeResize="0"/>
          <p:nvPr/>
        </p:nvPicPr>
        <p:blipFill rotWithShape="1">
          <a:blip r:embed="rId4">
            <a:alphaModFix/>
          </a:blip>
          <a:srcRect/>
          <a:stretch/>
        </p:blipFill>
        <p:spPr>
          <a:xfrm>
            <a:off x="4103439" y="1101725"/>
            <a:ext cx="4717033" cy="5207595"/>
          </a:xfrm>
          <a:prstGeom prst="rect">
            <a:avLst/>
          </a:prstGeom>
          <a:noFill/>
          <a:ln>
            <a:noFill/>
          </a:ln>
        </p:spPr>
      </p:pic>
      <p:sp>
        <p:nvSpPr>
          <p:cNvPr id="651" name="Google Shape;651;p61"/>
          <p:cNvSpPr txBox="1"/>
          <p:nvPr/>
        </p:nvSpPr>
        <p:spPr>
          <a:xfrm>
            <a:off x="5681408" y="4779149"/>
            <a:ext cx="216024" cy="954107"/>
          </a:xfrm>
          <a:prstGeom prst="rect">
            <a:avLst/>
          </a:prstGeom>
          <a:solidFill>
            <a:srgbClr val="ECE7E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C</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O</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L</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E</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T</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O</a:t>
            </a:r>
            <a:endParaRPr/>
          </a:p>
          <a:p>
            <a:pPr marL="0" marR="0" lvl="0" indent="0" algn="l" rtl="0">
              <a:spcBef>
                <a:spcPts val="0"/>
              </a:spcBef>
              <a:spcAft>
                <a:spcPts val="0"/>
              </a:spcAft>
              <a:buNone/>
            </a:pPr>
            <a:r>
              <a:rPr lang="pt-BR" sz="800" b="1">
                <a:solidFill>
                  <a:schemeClr val="dk1"/>
                </a:solidFill>
                <a:latin typeface="Calibri"/>
                <a:ea typeface="Calibri"/>
                <a:cs typeface="Calibri"/>
                <a:sym typeface="Calibri"/>
              </a:rPr>
              <a:t>r</a:t>
            </a:r>
            <a:endParaRPr/>
          </a:p>
        </p:txBody>
      </p:sp>
      <p:sp>
        <p:nvSpPr>
          <p:cNvPr id="652" name="Google Shape;652;p61"/>
          <p:cNvSpPr txBox="1"/>
          <p:nvPr/>
        </p:nvSpPr>
        <p:spPr>
          <a:xfrm>
            <a:off x="7596336" y="4850576"/>
            <a:ext cx="216024" cy="738664"/>
          </a:xfrm>
          <a:prstGeom prst="rect">
            <a:avLst/>
          </a:prstGeom>
          <a:solidFill>
            <a:srgbClr val="ECE7E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600" b="1">
                <a:solidFill>
                  <a:schemeClr val="dk1"/>
                </a:solidFill>
                <a:latin typeface="Calibri"/>
                <a:ea typeface="Calibri"/>
                <a:cs typeface="Calibri"/>
                <a:sym typeface="Calibri"/>
              </a:rPr>
              <a:t>C</a:t>
            </a:r>
            <a:endParaRPr/>
          </a:p>
          <a:p>
            <a:pPr marL="0" marR="0" lvl="0" indent="0" algn="l" rtl="0">
              <a:spcBef>
                <a:spcPts val="0"/>
              </a:spcBef>
              <a:spcAft>
                <a:spcPts val="0"/>
              </a:spcAft>
              <a:buNone/>
            </a:pPr>
            <a:r>
              <a:rPr lang="pt-BR" sz="600" b="1">
                <a:solidFill>
                  <a:schemeClr val="dk1"/>
                </a:solidFill>
                <a:latin typeface="Calibri"/>
                <a:ea typeface="Calibri"/>
                <a:cs typeface="Calibri"/>
                <a:sym typeface="Calibri"/>
              </a:rPr>
              <a:t>O</a:t>
            </a:r>
            <a:endParaRPr/>
          </a:p>
          <a:p>
            <a:pPr marL="0" marR="0" lvl="0" indent="0" algn="l" rtl="0">
              <a:spcBef>
                <a:spcPts val="0"/>
              </a:spcBef>
              <a:spcAft>
                <a:spcPts val="0"/>
              </a:spcAft>
              <a:buNone/>
            </a:pPr>
            <a:r>
              <a:rPr lang="pt-BR" sz="600" b="1">
                <a:solidFill>
                  <a:schemeClr val="dk1"/>
                </a:solidFill>
                <a:latin typeface="Calibri"/>
                <a:ea typeface="Calibri"/>
                <a:cs typeface="Calibri"/>
                <a:sym typeface="Calibri"/>
              </a:rPr>
              <a:t>L</a:t>
            </a:r>
            <a:endParaRPr/>
          </a:p>
          <a:p>
            <a:pPr marL="0" marR="0" lvl="0" indent="0" algn="l" rtl="0">
              <a:spcBef>
                <a:spcPts val="0"/>
              </a:spcBef>
              <a:spcAft>
                <a:spcPts val="0"/>
              </a:spcAft>
              <a:buNone/>
            </a:pPr>
            <a:r>
              <a:rPr lang="pt-BR" sz="600" b="1">
                <a:solidFill>
                  <a:schemeClr val="dk1"/>
                </a:solidFill>
                <a:latin typeface="Calibri"/>
                <a:ea typeface="Calibri"/>
                <a:cs typeface="Calibri"/>
                <a:sym typeface="Calibri"/>
              </a:rPr>
              <a:t>E</a:t>
            </a:r>
            <a:endParaRPr/>
          </a:p>
          <a:p>
            <a:pPr marL="0" marR="0" lvl="0" indent="0" algn="l" rtl="0">
              <a:spcBef>
                <a:spcPts val="0"/>
              </a:spcBef>
              <a:spcAft>
                <a:spcPts val="0"/>
              </a:spcAft>
              <a:buNone/>
            </a:pPr>
            <a:r>
              <a:rPr lang="pt-BR" sz="600" b="1">
                <a:solidFill>
                  <a:schemeClr val="dk1"/>
                </a:solidFill>
                <a:latin typeface="Calibri"/>
                <a:ea typeface="Calibri"/>
                <a:cs typeface="Calibri"/>
                <a:sym typeface="Calibri"/>
              </a:rPr>
              <a:t>T</a:t>
            </a:r>
            <a:endParaRPr/>
          </a:p>
          <a:p>
            <a:pPr marL="0" marR="0" lvl="0" indent="0" algn="l" rtl="0">
              <a:spcBef>
                <a:spcPts val="0"/>
              </a:spcBef>
              <a:spcAft>
                <a:spcPts val="0"/>
              </a:spcAft>
              <a:buNone/>
            </a:pPr>
            <a:r>
              <a:rPr lang="pt-BR" sz="600" b="1">
                <a:solidFill>
                  <a:schemeClr val="dk1"/>
                </a:solidFill>
                <a:latin typeface="Calibri"/>
                <a:ea typeface="Calibri"/>
                <a:cs typeface="Calibri"/>
                <a:sym typeface="Calibri"/>
              </a:rPr>
              <a:t>O</a:t>
            </a:r>
            <a:endParaRPr/>
          </a:p>
          <a:p>
            <a:pPr marL="0" marR="0" lvl="0" indent="0" algn="l" rtl="0">
              <a:spcBef>
                <a:spcPts val="0"/>
              </a:spcBef>
              <a:spcAft>
                <a:spcPts val="0"/>
              </a:spcAft>
              <a:buNone/>
            </a:pPr>
            <a:r>
              <a:rPr lang="pt-BR" sz="600" b="1">
                <a:solidFill>
                  <a:schemeClr val="dk1"/>
                </a:solidFill>
                <a:latin typeface="Calibri"/>
                <a:ea typeface="Calibri"/>
                <a:cs typeface="Calibri"/>
                <a:sym typeface="Calibri"/>
              </a:rPr>
              <a:t>r</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62" descr="https://www.medline.com/wp-content/uploads/2020/04/Pressure-Points.jpg"/>
          <p:cNvPicPr preferRelativeResize="0"/>
          <p:nvPr/>
        </p:nvPicPr>
        <p:blipFill rotWithShape="1">
          <a:blip r:embed="rId3">
            <a:alphaModFix/>
          </a:blip>
          <a:srcRect/>
          <a:stretch/>
        </p:blipFill>
        <p:spPr>
          <a:xfrm>
            <a:off x="107504" y="980728"/>
            <a:ext cx="4680520" cy="2376264"/>
          </a:xfrm>
          <a:prstGeom prst="rect">
            <a:avLst/>
          </a:prstGeom>
          <a:noFill/>
          <a:ln>
            <a:noFill/>
          </a:ln>
        </p:spPr>
      </p:pic>
      <p:sp>
        <p:nvSpPr>
          <p:cNvPr id="658" name="Google Shape;658;p62"/>
          <p:cNvSpPr txBox="1"/>
          <p:nvPr/>
        </p:nvSpPr>
        <p:spPr>
          <a:xfrm>
            <a:off x="8575" y="23159"/>
            <a:ext cx="521258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E A POSIÇÃO PRONA?</a:t>
            </a:r>
            <a:endParaRPr/>
          </a:p>
          <a:p>
            <a:pPr marL="0" marR="0" lvl="0" indent="0" algn="l" rtl="0">
              <a:spcBef>
                <a:spcPts val="0"/>
              </a:spcBef>
              <a:spcAft>
                <a:spcPts val="0"/>
              </a:spcAft>
              <a:buNone/>
            </a:pPr>
            <a:r>
              <a:rPr lang="pt-BR" sz="2400" b="1">
                <a:solidFill>
                  <a:schemeClr val="dk1"/>
                </a:solidFill>
                <a:latin typeface="Calibri"/>
                <a:ea typeface="Calibri"/>
                <a:cs typeface="Calibri"/>
                <a:sym typeface="Calibri"/>
              </a:rPr>
              <a:t>QUAIS CUIDADOS PREVENTIVOS DE LP?</a:t>
            </a:r>
            <a:endParaRPr sz="2400" b="1">
              <a:solidFill>
                <a:schemeClr val="dk1"/>
              </a:solidFill>
              <a:latin typeface="Calibri"/>
              <a:ea typeface="Calibri"/>
              <a:cs typeface="Calibri"/>
              <a:sym typeface="Calibri"/>
            </a:endParaRPr>
          </a:p>
        </p:txBody>
      </p:sp>
      <p:pic>
        <p:nvPicPr>
          <p:cNvPr id="659" name="Google Shape;659;p62" descr="https://www.medline.com/wp-content/uploads/2020/04/PAT_NAPIP_PIP_700x910_RGB.jpg"/>
          <p:cNvPicPr preferRelativeResize="0"/>
          <p:nvPr/>
        </p:nvPicPr>
        <p:blipFill rotWithShape="1">
          <a:blip r:embed="rId4">
            <a:alphaModFix/>
          </a:blip>
          <a:srcRect/>
          <a:stretch/>
        </p:blipFill>
        <p:spPr>
          <a:xfrm>
            <a:off x="4860032" y="1844824"/>
            <a:ext cx="4216414" cy="4871444"/>
          </a:xfrm>
          <a:prstGeom prst="rect">
            <a:avLst/>
          </a:prstGeom>
          <a:noFill/>
          <a:ln>
            <a:noFill/>
          </a:ln>
        </p:spPr>
      </p:pic>
      <p:sp>
        <p:nvSpPr>
          <p:cNvPr id="660" name="Google Shape;660;p62"/>
          <p:cNvSpPr/>
          <p:nvPr/>
        </p:nvSpPr>
        <p:spPr>
          <a:xfrm>
            <a:off x="102228" y="6500824"/>
            <a:ext cx="4572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https://www.medline.com/skin-health/npiap-wants-know-prone-positioning-covid-19-patients/</a:t>
            </a:r>
            <a:endParaRPr/>
          </a:p>
        </p:txBody>
      </p:sp>
      <p:sp>
        <p:nvSpPr>
          <p:cNvPr id="661" name="Google Shape;661;p62" descr="National Pressure Injury Advisory Panel"/>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pic>
        <p:nvPicPr>
          <p:cNvPr id="662" name="Google Shape;662;p62"/>
          <p:cNvPicPr preferRelativeResize="0"/>
          <p:nvPr/>
        </p:nvPicPr>
        <p:blipFill rotWithShape="1">
          <a:blip r:embed="rId5">
            <a:alphaModFix/>
          </a:blip>
          <a:srcRect/>
          <a:stretch/>
        </p:blipFill>
        <p:spPr>
          <a:xfrm>
            <a:off x="899592" y="3861048"/>
            <a:ext cx="3096344" cy="21431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3"/>
          <p:cNvSpPr txBox="1"/>
          <p:nvPr/>
        </p:nvSpPr>
        <p:spPr>
          <a:xfrm>
            <a:off x="8575" y="23159"/>
            <a:ext cx="521258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E A POSIÇÃO PRONA?</a:t>
            </a:r>
            <a:endParaRPr/>
          </a:p>
          <a:p>
            <a:pPr marL="0" marR="0" lvl="0" indent="0" algn="l" rtl="0">
              <a:spcBef>
                <a:spcPts val="0"/>
              </a:spcBef>
              <a:spcAft>
                <a:spcPts val="0"/>
              </a:spcAft>
              <a:buNone/>
            </a:pPr>
            <a:r>
              <a:rPr lang="pt-BR" sz="2400" b="1">
                <a:solidFill>
                  <a:schemeClr val="dk1"/>
                </a:solidFill>
                <a:latin typeface="Calibri"/>
                <a:ea typeface="Calibri"/>
                <a:cs typeface="Calibri"/>
                <a:sym typeface="Calibri"/>
              </a:rPr>
              <a:t>QUAIS CUIDADOS PREVENTIVOS DE LP?</a:t>
            </a:r>
            <a:endParaRPr sz="2400" b="1">
              <a:solidFill>
                <a:schemeClr val="dk1"/>
              </a:solidFill>
              <a:latin typeface="Calibri"/>
              <a:ea typeface="Calibri"/>
              <a:cs typeface="Calibri"/>
              <a:sym typeface="Calibri"/>
            </a:endParaRPr>
          </a:p>
        </p:txBody>
      </p:sp>
      <p:sp>
        <p:nvSpPr>
          <p:cNvPr id="668" name="Google Shape;668;p63"/>
          <p:cNvSpPr/>
          <p:nvPr/>
        </p:nvSpPr>
        <p:spPr>
          <a:xfrm>
            <a:off x="0" y="764704"/>
            <a:ext cx="9036496" cy="56015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a:solidFill>
                  <a:schemeClr val="dk1"/>
                </a:solidFill>
                <a:latin typeface="Calibri"/>
                <a:ea typeface="Calibri"/>
                <a:cs typeface="Calibri"/>
                <a:sym typeface="Calibri"/>
              </a:rPr>
              <a:t>DICAS GERAIS:</a:t>
            </a:r>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Equipe treinada para a realização da técnica</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Utilize superfície de redistribuição de pressão, se possível de silicone</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Avalie todos os pontos de pressão antes, durante e após a pronação</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Utilize posicionadores ou travesseiros alívio das áreas de pressão</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Realize pequenas mudanças de posição na posição pronada a cada 2 horas </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(atenção as áreas de risco - face, peito, crista ilíaca, sínfise púbica, pênis, escroto, joelhos e dedos)</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Monitore a cada mudança/descompressão a integridade da pele/tissular/membrana mucosa oral</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Documente todas as avaliações da pele e medidas preventivas realizadas</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Gerenciar a umidade utilizando protetores barreiras/espumas sob avaliação do enfermeiro especialista (enfermagem dermatológica/estomaterapêuta)</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Aplique espuma fina sob dispositivos médicos sob avaliação do enfermeiro especialista (enfermagem dermatológica/estomaterapêuta)</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Utilizar técnica e material adequado para fixação de tubos/sondas/cateteres – prevenção de lesão por dispositivo (observar nas descompressões pressão realizada na pele por esses dispositivos)</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Lubrifique olhos com lubrificante ocular para evitar abrasões na córnea</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Mantenha a língua dentro da boca evitando lesões</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Aplique eletrocardiogramas no dorso</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Mantenha bolsas vazias de estomias</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Se estiver recebendo alimentação enteral, desligue alimentação 1 hora antes da posição prona</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Verifique se não há dispositivos sob as pernas e pés</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Realize mudança de posição da almofada fazendo com que pontos de maior pressão </a:t>
            </a:r>
            <a:r>
              <a:rPr lang="pt-BR" b="1">
                <a:solidFill>
                  <a:schemeClr val="dk1"/>
                </a:solidFill>
                <a:latin typeface="Calibri"/>
                <a:ea typeface="Calibri"/>
                <a:cs typeface="Calibri"/>
                <a:sym typeface="Calibri"/>
              </a:rPr>
              <a:t>alternam</a:t>
            </a:r>
            <a:r>
              <a:rPr lang="pt-BR" sz="1400" b="1">
                <a:solidFill>
                  <a:schemeClr val="dk1"/>
                </a:solidFill>
                <a:latin typeface="Calibri"/>
                <a:ea typeface="Calibri"/>
                <a:cs typeface="Calibri"/>
                <a:sym typeface="Calibri"/>
              </a:rPr>
              <a:t> com os de menor pressão</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pt-BR" sz="1400" b="1">
                <a:solidFill>
                  <a:schemeClr val="dk1"/>
                </a:solidFill>
                <a:latin typeface="Calibri"/>
                <a:ea typeface="Calibri"/>
                <a:cs typeface="Calibri"/>
                <a:sym typeface="Calibri"/>
              </a:rPr>
              <a:t>Se clinicamente possível, mobilize e alterne a posição dos membros superiores - ao longo do corpo para “nadador estilo livre”, um dos braços à frente fletido a 90º. </a:t>
            </a:r>
            <a:endParaRPr sz="1400" b="1">
              <a:solidFill>
                <a:schemeClr val="dk1"/>
              </a:solidFill>
              <a:latin typeface="Calibri"/>
              <a:ea typeface="Calibri"/>
              <a:cs typeface="Calibri"/>
              <a:sym typeface="Calibri"/>
            </a:endParaRPr>
          </a:p>
        </p:txBody>
      </p:sp>
      <p:sp>
        <p:nvSpPr>
          <p:cNvPr id="669" name="Google Shape;669;p63"/>
          <p:cNvSpPr txBox="1"/>
          <p:nvPr/>
        </p:nvSpPr>
        <p:spPr>
          <a:xfrm>
            <a:off x="0" y="6495727"/>
            <a:ext cx="9252520"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800" b="1">
                <a:solidFill>
                  <a:schemeClr val="dk1"/>
                </a:solidFill>
                <a:latin typeface="Calibri"/>
                <a:ea typeface="Calibri"/>
                <a:cs typeface="Calibri"/>
                <a:sym typeface="Calibri"/>
              </a:rPr>
              <a:t>Dalmedico MM, Salas D, Oliveira AM, Baran FDP, M JT, Santos MC. Efetividade da posição prona na síndrome do desconforto respiratório agudo: overview de revisões sistemáticas.Rev.	esc.	enferm. USP[Internet]. 2017 [cited 2020 May14];51: e03251.Available from: </a:t>
            </a:r>
            <a:r>
              <a:rPr lang="pt-BR" sz="800" b="1" u="sng">
                <a:solidFill>
                  <a:schemeClr val="dk1"/>
                </a:solidFill>
                <a:latin typeface="Calibri"/>
                <a:ea typeface="Calibri"/>
                <a:cs typeface="Calibri"/>
                <a:sym typeface="Calibri"/>
              </a:rPr>
              <a:t>http://www.scielo.br/scielo.php?script=sci_arttext&amp;pid=S0080-</a:t>
            </a:r>
            <a:r>
              <a:rPr lang="pt-BR" sz="800" b="1">
                <a:solidFill>
                  <a:schemeClr val="dk1"/>
                </a:solidFill>
                <a:latin typeface="Calibri"/>
                <a:ea typeface="Calibri"/>
                <a:cs typeface="Calibri"/>
                <a:sym typeface="Calibri"/>
              </a:rPr>
              <a:t> 62342017000100802&amp;lng=en.Epub Oct 09, 2017.</a:t>
            </a:r>
            <a:endParaRPr sz="800" b="1">
              <a:solidFill>
                <a:schemeClr val="dk1"/>
              </a:solidFill>
              <a:latin typeface="Calibri"/>
              <a:ea typeface="Calibri"/>
              <a:cs typeface="Calibri"/>
              <a:sym typeface="Calibri"/>
            </a:endParaRPr>
          </a:p>
          <a:p>
            <a:pPr marL="0" marR="0" lvl="0" indent="0" algn="l" rtl="0">
              <a:spcBef>
                <a:spcPts val="0"/>
              </a:spcBef>
              <a:spcAft>
                <a:spcPts val="0"/>
              </a:spcAft>
              <a:buNone/>
            </a:pPr>
            <a:endParaRPr sz="800" b="1">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8c8834230b_0_0"/>
          <p:cNvSpPr txBox="1">
            <a:spLocks noGrp="1"/>
          </p:cNvSpPr>
          <p:nvPr>
            <p:ph type="title"/>
          </p:nvPr>
        </p:nvSpPr>
        <p:spPr>
          <a:xfrm>
            <a:off x="-1" y="0"/>
            <a:ext cx="86982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sz="2400">
                <a:solidFill>
                  <a:srgbClr val="000000"/>
                </a:solidFill>
                <a:latin typeface="Arial"/>
                <a:ea typeface="Arial"/>
                <a:cs typeface="Arial"/>
                <a:sym typeface="Arial"/>
              </a:rPr>
              <a:t>RECOMENDAÇÕES NA PREVENÇÃO DE </a:t>
            </a:r>
            <a:endParaRPr sz="2400">
              <a:solidFill>
                <a:srgbClr val="000000"/>
              </a:solidFill>
              <a:latin typeface="Arial"/>
              <a:ea typeface="Arial"/>
              <a:cs typeface="Arial"/>
              <a:sym typeface="Arial"/>
            </a:endParaRPr>
          </a:p>
          <a:p>
            <a:pPr marL="0" lvl="0" indent="0" algn="l" rtl="0">
              <a:spcBef>
                <a:spcPts val="0"/>
              </a:spcBef>
              <a:spcAft>
                <a:spcPts val="0"/>
              </a:spcAft>
              <a:buNone/>
            </a:pPr>
            <a:r>
              <a:rPr lang="pt-BR" sz="2400">
                <a:solidFill>
                  <a:srgbClr val="000000"/>
                </a:solidFill>
                <a:latin typeface="Arial"/>
                <a:ea typeface="Arial"/>
                <a:cs typeface="Arial"/>
                <a:sym typeface="Arial"/>
              </a:rPr>
              <a:t>LP POR DISPOSITIVOS MÉDICOS</a:t>
            </a:r>
            <a:r>
              <a:rPr lang="pt-BR" sz="1600">
                <a:solidFill>
                  <a:srgbClr val="000000"/>
                </a:solidFill>
                <a:latin typeface="Arial"/>
                <a:ea typeface="Arial"/>
                <a:cs typeface="Arial"/>
                <a:sym typeface="Arial"/>
              </a:rPr>
              <a:t> (NPUAP, 2014)</a:t>
            </a:r>
            <a:br>
              <a:rPr lang="pt-BR" sz="3000" b="1" u="sng">
                <a:latin typeface="Arial"/>
                <a:ea typeface="Arial"/>
                <a:cs typeface="Arial"/>
                <a:sym typeface="Arial"/>
              </a:rPr>
            </a:br>
            <a:endParaRPr sz="3000" b="1" u="sng">
              <a:latin typeface="Arial"/>
              <a:ea typeface="Arial"/>
              <a:cs typeface="Arial"/>
              <a:sym typeface="Arial"/>
            </a:endParaRPr>
          </a:p>
        </p:txBody>
      </p:sp>
      <p:sp>
        <p:nvSpPr>
          <p:cNvPr id="675" name="Google Shape;675;g8c8834230b_0_0"/>
          <p:cNvSpPr txBox="1"/>
          <p:nvPr/>
        </p:nvSpPr>
        <p:spPr>
          <a:xfrm>
            <a:off x="174625" y="1143000"/>
            <a:ext cx="8698200" cy="2746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sz="2200">
                <a:latin typeface="Calibri"/>
                <a:ea typeface="Calibri"/>
                <a:cs typeface="Calibri"/>
                <a:sym typeface="Calibri"/>
              </a:rPr>
              <a:t>-Escolha o dispositivo correto para o paciente correto: tamanho conforme a anatomia</a:t>
            </a:r>
            <a:endParaRPr sz="2200">
              <a:latin typeface="Calibri"/>
              <a:ea typeface="Calibri"/>
              <a:cs typeface="Calibri"/>
              <a:sym typeface="Calibri"/>
            </a:endParaRPr>
          </a:p>
          <a:p>
            <a:pPr marL="0" lvl="0" indent="0" algn="just" rtl="0">
              <a:spcBef>
                <a:spcPts val="0"/>
              </a:spcBef>
              <a:spcAft>
                <a:spcPts val="0"/>
              </a:spcAft>
              <a:buNone/>
            </a:pPr>
            <a:r>
              <a:rPr lang="pt-BR" sz="2200">
                <a:latin typeface="Calibri"/>
                <a:ea typeface="Calibri"/>
                <a:cs typeface="Calibri"/>
                <a:sym typeface="Calibri"/>
              </a:rPr>
              <a:t>-Opte por materiais que gerem menos pressão, fricção e cisalhamento (ex: silicone)</a:t>
            </a:r>
            <a:endParaRPr sz="2200">
              <a:latin typeface="Calibri"/>
              <a:ea typeface="Calibri"/>
              <a:cs typeface="Calibri"/>
              <a:sym typeface="Calibri"/>
            </a:endParaRPr>
          </a:p>
          <a:p>
            <a:pPr marL="0" lvl="0" indent="0" algn="just" rtl="0">
              <a:spcBef>
                <a:spcPts val="0"/>
              </a:spcBef>
              <a:spcAft>
                <a:spcPts val="0"/>
              </a:spcAft>
              <a:buNone/>
            </a:pPr>
            <a:r>
              <a:rPr lang="pt-BR" sz="2200">
                <a:latin typeface="Calibri"/>
                <a:ea typeface="Calibri"/>
                <a:cs typeface="Calibri"/>
                <a:sym typeface="Calibri"/>
              </a:rPr>
              <a:t>-Opte por materiais flexíveis e suaves para evitar lesão na pele</a:t>
            </a:r>
            <a:endParaRPr sz="2200">
              <a:latin typeface="Calibri"/>
              <a:ea typeface="Calibri"/>
              <a:cs typeface="Calibri"/>
              <a:sym typeface="Calibri"/>
            </a:endParaRPr>
          </a:p>
          <a:p>
            <a:pPr marL="0" lvl="0" indent="0" algn="just" rtl="0">
              <a:spcBef>
                <a:spcPts val="0"/>
              </a:spcBef>
              <a:spcAft>
                <a:spcPts val="0"/>
              </a:spcAft>
              <a:buNone/>
            </a:pPr>
            <a:r>
              <a:rPr lang="pt-BR" sz="2200">
                <a:latin typeface="Calibri"/>
                <a:ea typeface="Calibri"/>
                <a:cs typeface="Calibri"/>
                <a:sym typeface="Calibri"/>
              </a:rPr>
              <a:t>-Utilizar o dispositivo médico conforme indicação do fabricante, evitando assim efeitos indesejáveis - efeitos colaterais</a:t>
            </a:r>
            <a:endParaRPr sz="2200">
              <a:latin typeface="Calibri"/>
              <a:ea typeface="Calibri"/>
              <a:cs typeface="Calibri"/>
              <a:sym typeface="Calibri"/>
            </a:endParaRPr>
          </a:p>
          <a:p>
            <a:pPr marL="0" lvl="0" indent="0" algn="just" rtl="0">
              <a:spcBef>
                <a:spcPts val="0"/>
              </a:spcBef>
              <a:spcAft>
                <a:spcPts val="0"/>
              </a:spcAft>
              <a:buNone/>
            </a:pPr>
            <a:r>
              <a:rPr lang="pt-BR" sz="2200">
                <a:latin typeface="Calibri"/>
                <a:ea typeface="Calibri"/>
                <a:cs typeface="Calibri"/>
                <a:sym typeface="Calibri"/>
              </a:rPr>
              <a:t>-Realizar fixação adequada, sem causar pontos de pressão e áreas de torção provocando lesão</a:t>
            </a:r>
            <a:endParaRPr sz="2200">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pt-BR" sz="2200">
                <a:solidFill>
                  <a:schemeClr val="dk1"/>
                </a:solidFill>
                <a:latin typeface="Calibri"/>
                <a:ea typeface="Calibri"/>
                <a:cs typeface="Calibri"/>
                <a:sym typeface="Calibri"/>
              </a:rPr>
              <a:t>-Prefira fixadores que contenham silicone e espumas evitando pressão, fricção e cisalhamento.</a:t>
            </a:r>
            <a:endParaRPr sz="2200">
              <a:solidFill>
                <a:schemeClr val="dk1"/>
              </a:solidFill>
              <a:latin typeface="Calibri"/>
              <a:ea typeface="Calibri"/>
              <a:cs typeface="Calibri"/>
              <a:sym typeface="Calibri"/>
            </a:endParaRPr>
          </a:p>
          <a:p>
            <a:pPr marL="0" lvl="0" indent="0" algn="just" rtl="0">
              <a:spcBef>
                <a:spcPts val="0"/>
              </a:spcBef>
              <a:spcAft>
                <a:spcPts val="0"/>
              </a:spcAft>
              <a:buNone/>
            </a:pPr>
            <a:r>
              <a:rPr lang="pt-BR" sz="2200">
                <a:latin typeface="Calibri"/>
                <a:ea typeface="Calibri"/>
                <a:cs typeface="Calibri"/>
                <a:sym typeface="Calibri"/>
              </a:rPr>
              <a:t>-Realizar rodízio da fixação para evitar pressão (ex: oxímetro de pulso - realizar rodízio entre os dedos durante seu uso de 2/2 horas)</a:t>
            </a:r>
            <a:endParaRPr sz="2200">
              <a:latin typeface="Calibri"/>
              <a:ea typeface="Calibri"/>
              <a:cs typeface="Calibri"/>
              <a:sym typeface="Calibri"/>
            </a:endParaRPr>
          </a:p>
          <a:p>
            <a:pPr marL="0" lvl="0" indent="0" algn="just" rtl="0">
              <a:spcBef>
                <a:spcPts val="0"/>
              </a:spcBef>
              <a:spcAft>
                <a:spcPts val="0"/>
              </a:spcAft>
              <a:buNone/>
            </a:pPr>
            <a:r>
              <a:rPr lang="pt-BR" sz="2200">
                <a:latin typeface="Calibri"/>
                <a:ea typeface="Calibri"/>
                <a:cs typeface="Calibri"/>
                <a:sym typeface="Calibri"/>
              </a:rPr>
              <a:t>-Avalie o uso de cremes ou spray barreiras para evitar áreas de umidade, para melhor aderência aos fixadores</a:t>
            </a:r>
            <a:endParaRPr sz="2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4"/>
          <p:cNvSpPr txBox="1"/>
          <p:nvPr/>
        </p:nvSpPr>
        <p:spPr>
          <a:xfrm>
            <a:off x="-24462" y="-1063"/>
            <a:ext cx="698870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E O PROFISSIONAL DE SAÚDE? QUEM CUIDA?</a:t>
            </a:r>
            <a:endParaRPr dirty="0"/>
          </a:p>
          <a:p>
            <a:pPr marL="0" marR="0" lvl="0" indent="0" algn="l" rtl="0">
              <a:spcBef>
                <a:spcPts val="0"/>
              </a:spcBef>
              <a:spcAft>
                <a:spcPts val="0"/>
              </a:spcAft>
              <a:buNone/>
            </a:pPr>
            <a:r>
              <a:rPr lang="pt-BR" sz="2400" b="1" dirty="0">
                <a:solidFill>
                  <a:schemeClr val="dk1"/>
                </a:solidFill>
                <a:latin typeface="Calibri"/>
                <a:ea typeface="Calibri"/>
                <a:cs typeface="Calibri"/>
                <a:sym typeface="Calibri"/>
              </a:rPr>
              <a:t>CUIDANDO DE QUEM CUIDA! NOSSA CONTRIBUIÇÃO!</a:t>
            </a:r>
            <a:endParaRPr sz="2400" b="1" dirty="0">
              <a:solidFill>
                <a:schemeClr val="dk1"/>
              </a:solidFill>
              <a:latin typeface="Calibri"/>
              <a:ea typeface="Calibri"/>
              <a:cs typeface="Calibri"/>
              <a:sym typeface="Calibri"/>
            </a:endParaRPr>
          </a:p>
        </p:txBody>
      </p:sp>
      <p:pic>
        <p:nvPicPr>
          <p:cNvPr id="681" name="Google Shape;681;p64"/>
          <p:cNvPicPr preferRelativeResize="0"/>
          <p:nvPr/>
        </p:nvPicPr>
        <p:blipFill rotWithShape="1">
          <a:blip r:embed="rId3">
            <a:alphaModFix/>
          </a:blip>
          <a:srcRect/>
          <a:stretch/>
        </p:blipFill>
        <p:spPr>
          <a:xfrm>
            <a:off x="6300192" y="2564904"/>
            <a:ext cx="2375244" cy="4108664"/>
          </a:xfrm>
          <a:prstGeom prst="rect">
            <a:avLst/>
          </a:prstGeom>
          <a:noFill/>
          <a:ln>
            <a:noFill/>
          </a:ln>
        </p:spPr>
      </p:pic>
      <p:sp>
        <p:nvSpPr>
          <p:cNvPr id="682" name="Google Shape;682;p64"/>
          <p:cNvSpPr/>
          <p:nvPr/>
        </p:nvSpPr>
        <p:spPr>
          <a:xfrm>
            <a:off x="6407184" y="1397047"/>
            <a:ext cx="2268252" cy="116955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400" b="1" dirty="0">
                <a:solidFill>
                  <a:schemeClr val="dk1"/>
                </a:solidFill>
                <a:latin typeface="Calibri"/>
                <a:ea typeface="Calibri"/>
                <a:cs typeface="Calibri"/>
                <a:sym typeface="Calibri"/>
              </a:rPr>
              <a:t>(Jiang et al, 2020)</a:t>
            </a:r>
            <a:endParaRPr dirty="0"/>
          </a:p>
          <a:p>
            <a:pPr marL="0" marR="0" lvl="0" indent="0" algn="just" rtl="0">
              <a:spcBef>
                <a:spcPts val="0"/>
              </a:spcBef>
              <a:spcAft>
                <a:spcPts val="0"/>
              </a:spcAft>
              <a:buNone/>
            </a:pPr>
            <a:r>
              <a:rPr lang="pt-BR" sz="1400" b="1" dirty="0">
                <a:solidFill>
                  <a:schemeClr val="dk1"/>
                </a:solidFill>
                <a:latin typeface="Calibri"/>
                <a:ea typeface="Calibri"/>
                <a:cs typeface="Calibri"/>
                <a:sym typeface="Calibri"/>
              </a:rPr>
              <a:t>Prevalência global de lesões cutâneas causadas por EPI na equipe médica foi de 42,8%</a:t>
            </a:r>
            <a:endParaRPr sz="1400" b="1" dirty="0">
              <a:solidFill>
                <a:schemeClr val="dk1"/>
              </a:solidFill>
              <a:latin typeface="Calibri"/>
              <a:ea typeface="Calibri"/>
              <a:cs typeface="Calibri"/>
              <a:sym typeface="Calibri"/>
            </a:endParaRPr>
          </a:p>
        </p:txBody>
      </p:sp>
      <p:pic>
        <p:nvPicPr>
          <p:cNvPr id="683" name="Google Shape;683;p64"/>
          <p:cNvPicPr preferRelativeResize="0"/>
          <p:nvPr/>
        </p:nvPicPr>
        <p:blipFill rotWithShape="1">
          <a:blip r:embed="rId4">
            <a:alphaModFix/>
          </a:blip>
          <a:srcRect/>
          <a:stretch/>
        </p:blipFill>
        <p:spPr>
          <a:xfrm>
            <a:off x="35496" y="1356247"/>
            <a:ext cx="6095018" cy="2747392"/>
          </a:xfrm>
          <a:prstGeom prst="rect">
            <a:avLst/>
          </a:prstGeom>
          <a:noFill/>
          <a:ln>
            <a:noFill/>
          </a:ln>
        </p:spPr>
      </p:pic>
      <p:pic>
        <p:nvPicPr>
          <p:cNvPr id="684" name="Google Shape;684;p64"/>
          <p:cNvPicPr preferRelativeResize="0"/>
          <p:nvPr/>
        </p:nvPicPr>
        <p:blipFill rotWithShape="1">
          <a:blip r:embed="rId5">
            <a:alphaModFix/>
          </a:blip>
          <a:srcRect/>
          <a:stretch/>
        </p:blipFill>
        <p:spPr>
          <a:xfrm>
            <a:off x="35496" y="3779906"/>
            <a:ext cx="5832648" cy="3033470"/>
          </a:xfrm>
          <a:prstGeom prst="rect">
            <a:avLst/>
          </a:prstGeom>
          <a:noFill/>
          <a:ln>
            <a:noFill/>
          </a:ln>
        </p:spPr>
      </p:pic>
      <p:sp>
        <p:nvSpPr>
          <p:cNvPr id="685" name="Google Shape;685;p64"/>
          <p:cNvSpPr txBox="1"/>
          <p:nvPr/>
        </p:nvSpPr>
        <p:spPr>
          <a:xfrm>
            <a:off x="-22183" y="814781"/>
            <a:ext cx="9166183" cy="523180"/>
          </a:xfrm>
          <a:prstGeom prst="rect">
            <a:avLst/>
          </a:prstGeom>
          <a:solidFill>
            <a:srgbClr val="FFF4C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b="1" dirty="0">
                <a:solidFill>
                  <a:schemeClr val="dk1"/>
                </a:solidFill>
                <a:latin typeface="Calibri"/>
                <a:ea typeface="Calibri"/>
                <a:cs typeface="Calibri"/>
                <a:sym typeface="Calibri"/>
              </a:rPr>
              <a:t>A COMISSÃO DE PELE DO HUCFF/UFRJ CONTRIBUIU PARA A PREVENÇÃO DE LESÕES NA EQUIPE DE SAÚDE!</a:t>
            </a:r>
            <a:endParaRPr dirty="0"/>
          </a:p>
          <a:p>
            <a:pPr marL="0" marR="0" lvl="0" indent="0" algn="l" rtl="0">
              <a:spcBef>
                <a:spcPts val="0"/>
              </a:spcBef>
              <a:spcAft>
                <a:spcPts val="0"/>
              </a:spcAft>
              <a:buNone/>
            </a:pPr>
            <a:r>
              <a:rPr lang="pt-BR" b="1" dirty="0">
                <a:solidFill>
                  <a:schemeClr val="dk1"/>
                </a:solidFill>
                <a:latin typeface="Calibri"/>
                <a:ea typeface="Calibri"/>
                <a:cs typeface="Calibri"/>
                <a:sym typeface="Calibri"/>
              </a:rPr>
              <a:t>-TREINAMENTO, -FOLDER EDUCATIVO, -EXAME E LIBERAÇÃO DE MATERIAIS PARA PREVENÇÃO DE LESÕES</a:t>
            </a:r>
            <a:endParaRPr b="1" dirty="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5"/>
          <p:cNvSpPr/>
          <p:nvPr/>
        </p:nvSpPr>
        <p:spPr>
          <a:xfrm>
            <a:off x="107504" y="856357"/>
            <a:ext cx="9036496" cy="224676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2000" b="1">
                <a:solidFill>
                  <a:schemeClr val="dk1"/>
                </a:solidFill>
                <a:latin typeface="Calibri"/>
                <a:ea typeface="Calibri"/>
                <a:cs typeface="Calibri"/>
                <a:sym typeface="Calibri"/>
              </a:rPr>
              <a:t>A pandemia da COVID-19 obrigou à todos os profissionais de saúde, em todo o mundo, realizar medidas com baixa ou nenhuma evidência científica, devido lacunas na fisiopatologia, tratamento e prevenção da doença. </a:t>
            </a:r>
            <a:endParaRPr/>
          </a:p>
          <a:p>
            <a:pPr marL="0" marR="0" lvl="0" indent="0" algn="just" rtl="0">
              <a:spcBef>
                <a:spcPts val="0"/>
              </a:spcBef>
              <a:spcAft>
                <a:spcPts val="0"/>
              </a:spcAft>
              <a:buNone/>
            </a:pPr>
            <a:endParaRPr sz="2000" b="1">
              <a:solidFill>
                <a:schemeClr val="dk1"/>
              </a:solidFill>
              <a:latin typeface="Calibri"/>
              <a:ea typeface="Calibri"/>
              <a:cs typeface="Calibri"/>
              <a:sym typeface="Calibri"/>
            </a:endParaRPr>
          </a:p>
          <a:p>
            <a:pPr marL="0" marR="0" lvl="0" indent="0" algn="just" rtl="0">
              <a:spcBef>
                <a:spcPts val="0"/>
              </a:spcBef>
              <a:spcAft>
                <a:spcPts val="0"/>
              </a:spcAft>
              <a:buNone/>
            </a:pPr>
            <a:r>
              <a:rPr lang="pt-BR" sz="2000" b="1">
                <a:solidFill>
                  <a:schemeClr val="dk1"/>
                </a:solidFill>
                <a:latin typeface="Calibri"/>
                <a:ea typeface="Calibri"/>
                <a:cs typeface="Calibri"/>
                <a:sym typeface="Calibri"/>
              </a:rPr>
              <a:t>As lesões por pressão foram apontadas em muitos casos como inevitáveis, entretanto algumas medidas preventivas de combate aos principais fatores de risco extrínsecos estiveram ao alcance de todos da equipe de saúde!</a:t>
            </a:r>
            <a:endParaRPr sz="1600" b="1">
              <a:solidFill>
                <a:schemeClr val="dk1"/>
              </a:solidFill>
              <a:latin typeface="Calibri"/>
              <a:ea typeface="Calibri"/>
              <a:cs typeface="Calibri"/>
              <a:sym typeface="Calibri"/>
            </a:endParaRPr>
          </a:p>
        </p:txBody>
      </p:sp>
      <p:sp>
        <p:nvSpPr>
          <p:cNvPr id="691" name="Google Shape;691;p65"/>
          <p:cNvSpPr txBox="1"/>
          <p:nvPr/>
        </p:nvSpPr>
        <p:spPr>
          <a:xfrm>
            <a:off x="155575" y="114171"/>
            <a:ext cx="26123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dirty="0">
                <a:solidFill>
                  <a:schemeClr val="dk1"/>
                </a:solidFill>
                <a:latin typeface="Calibri"/>
                <a:ea typeface="Calibri"/>
                <a:cs typeface="Calibri"/>
                <a:sym typeface="Calibri"/>
              </a:rPr>
              <a:t>FINALIZANDO ...</a:t>
            </a:r>
            <a:endParaRPr sz="2800" b="1" dirty="0">
              <a:solidFill>
                <a:schemeClr val="dk1"/>
              </a:solidFill>
              <a:latin typeface="Calibri"/>
              <a:ea typeface="Calibri"/>
              <a:cs typeface="Calibri"/>
              <a:sym typeface="Calibri"/>
            </a:endParaRPr>
          </a:p>
        </p:txBody>
      </p:sp>
      <p:pic>
        <p:nvPicPr>
          <p:cNvPr id="692" name="Google Shape;692;p65"/>
          <p:cNvPicPr preferRelativeResize="0"/>
          <p:nvPr/>
        </p:nvPicPr>
        <p:blipFill rotWithShape="1">
          <a:blip r:embed="rId3">
            <a:alphaModFix/>
          </a:blip>
          <a:srcRect/>
          <a:stretch/>
        </p:blipFill>
        <p:spPr>
          <a:xfrm>
            <a:off x="5580112" y="4077072"/>
            <a:ext cx="3301712" cy="2637656"/>
          </a:xfrm>
          <a:prstGeom prst="rect">
            <a:avLst/>
          </a:prstGeom>
          <a:noFill/>
          <a:ln>
            <a:noFill/>
          </a:ln>
        </p:spPr>
      </p:pic>
      <p:sp>
        <p:nvSpPr>
          <p:cNvPr id="693" name="Google Shape;693;p65" descr="Faça a sua Parte'' – RA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pic>
        <p:nvPicPr>
          <p:cNvPr id="694" name="Google Shape;694;p65"/>
          <p:cNvPicPr preferRelativeResize="0"/>
          <p:nvPr/>
        </p:nvPicPr>
        <p:blipFill rotWithShape="1">
          <a:blip r:embed="rId4">
            <a:alphaModFix/>
          </a:blip>
          <a:srcRect/>
          <a:stretch/>
        </p:blipFill>
        <p:spPr>
          <a:xfrm>
            <a:off x="460375" y="4580453"/>
            <a:ext cx="4705382" cy="1837345"/>
          </a:xfrm>
          <a:prstGeom prst="rect">
            <a:avLst/>
          </a:prstGeom>
          <a:noFill/>
          <a:ln>
            <a:noFill/>
          </a:ln>
        </p:spPr>
      </p:pic>
      <p:sp>
        <p:nvSpPr>
          <p:cNvPr id="695" name="Google Shape;695;p65"/>
          <p:cNvSpPr txBox="1"/>
          <p:nvPr/>
        </p:nvSpPr>
        <p:spPr>
          <a:xfrm>
            <a:off x="4463988" y="6381908"/>
            <a:ext cx="100059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dk1"/>
                </a:solidFill>
                <a:latin typeface="Calibri"/>
                <a:ea typeface="Calibri"/>
                <a:cs typeface="Calibri"/>
                <a:sym typeface="Calibri"/>
              </a:rPr>
              <a:t>Fonte: google fotos</a:t>
            </a:r>
            <a:endParaRPr sz="800" b="1">
              <a:solidFill>
                <a:schemeClr val="dk1"/>
              </a:solidFill>
              <a:latin typeface="Calibri"/>
              <a:ea typeface="Calibri"/>
              <a:cs typeface="Calibri"/>
              <a:sym typeface="Calibri"/>
            </a:endParaRPr>
          </a:p>
        </p:txBody>
      </p:sp>
      <p:sp>
        <p:nvSpPr>
          <p:cNvPr id="696" name="Google Shape;696;p65"/>
          <p:cNvSpPr txBox="1"/>
          <p:nvPr/>
        </p:nvSpPr>
        <p:spPr>
          <a:xfrm>
            <a:off x="1218933" y="3140967"/>
            <a:ext cx="6490110" cy="830997"/>
          </a:xfrm>
          <a:prstGeom prst="rect">
            <a:avLst/>
          </a:prstGeom>
          <a:solidFill>
            <a:srgbClr val="FFF4C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chemeClr val="dk1"/>
                </a:solidFill>
                <a:latin typeface="Calibri"/>
                <a:ea typeface="Calibri"/>
                <a:cs typeface="Calibri"/>
                <a:sym typeface="Calibri"/>
              </a:rPr>
              <a:t>PORTANTO, PREVENÇÃO É CULTURA DE CONTROLE DE FATORES DE RISCO, </a:t>
            </a:r>
            <a:endParaRPr sz="1600" b="1">
              <a:solidFill>
                <a:schemeClr val="dk1"/>
              </a:solidFill>
              <a:latin typeface="Calibri"/>
              <a:ea typeface="Calibri"/>
              <a:cs typeface="Calibri"/>
              <a:sym typeface="Calibri"/>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E INDEPENDENTE DA CONDIÇÃO DO PACIENTES, DEVEMOS </a:t>
            </a:r>
            <a:endParaRPr sz="1600" b="1">
              <a:solidFill>
                <a:schemeClr val="dk1"/>
              </a:solidFill>
              <a:latin typeface="Calibri"/>
              <a:ea typeface="Calibri"/>
              <a:cs typeface="Calibri"/>
              <a:sym typeface="Calibri"/>
            </a:endParaRPr>
          </a:p>
          <a:p>
            <a:pPr marL="0" marR="0" lvl="0" indent="0" algn="ctr" rtl="0">
              <a:spcBef>
                <a:spcPts val="0"/>
              </a:spcBef>
              <a:spcAft>
                <a:spcPts val="0"/>
              </a:spcAft>
              <a:buNone/>
            </a:pPr>
            <a:r>
              <a:rPr lang="pt-BR" sz="1600" b="1">
                <a:solidFill>
                  <a:schemeClr val="dk1"/>
                </a:solidFill>
                <a:latin typeface="Calibri"/>
                <a:ea typeface="Calibri"/>
                <a:cs typeface="Calibri"/>
                <a:sym typeface="Calibri"/>
              </a:rPr>
              <a:t>FAZER A NOSSA PARTE!</a:t>
            </a:r>
            <a:endParaRPr sz="1600" b="1">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6"/>
          <p:cNvSpPr txBox="1"/>
          <p:nvPr/>
        </p:nvSpPr>
        <p:spPr>
          <a:xfrm>
            <a:off x="960399" y="4962525"/>
            <a:ext cx="3297313"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400"/>
              <a:buFont typeface="Noto Sans Symbols"/>
              <a:buNone/>
            </a:pPr>
            <a:r>
              <a:rPr lang="pt-BR" sz="4400" b="1">
                <a:solidFill>
                  <a:schemeClr val="dk1"/>
                </a:solidFill>
                <a:latin typeface="Calibri"/>
                <a:ea typeface="Calibri"/>
                <a:cs typeface="Calibri"/>
                <a:sym typeface="Calibri"/>
              </a:rPr>
              <a:t>OBRIGADA</a:t>
            </a:r>
            <a:r>
              <a:rPr lang="pt-BR" sz="4400" b="1">
                <a:solidFill>
                  <a:schemeClr val="dk1"/>
                </a:solidFill>
                <a:latin typeface="Arial"/>
                <a:ea typeface="Arial"/>
                <a:cs typeface="Arial"/>
                <a:sym typeface="Arial"/>
              </a:rPr>
              <a:t>!!!</a:t>
            </a:r>
            <a:endParaRPr/>
          </a:p>
        </p:txBody>
      </p:sp>
      <p:pic>
        <p:nvPicPr>
          <p:cNvPr id="702" name="Google Shape;702;p66"/>
          <p:cNvPicPr preferRelativeResize="0"/>
          <p:nvPr/>
        </p:nvPicPr>
        <p:blipFill rotWithShape="1">
          <a:blip r:embed="rId3">
            <a:alphaModFix/>
          </a:blip>
          <a:srcRect/>
          <a:stretch/>
        </p:blipFill>
        <p:spPr>
          <a:xfrm>
            <a:off x="5220072" y="1628800"/>
            <a:ext cx="3314700" cy="3168650"/>
          </a:xfrm>
          <a:prstGeom prst="rect">
            <a:avLst/>
          </a:prstGeom>
          <a:noFill/>
          <a:ln>
            <a:noFill/>
          </a:ln>
        </p:spPr>
      </p:pic>
      <p:pic>
        <p:nvPicPr>
          <p:cNvPr id="703" name="Google Shape;703;p66"/>
          <p:cNvPicPr preferRelativeResize="0"/>
          <p:nvPr/>
        </p:nvPicPr>
        <p:blipFill rotWithShape="1">
          <a:blip r:embed="rId4">
            <a:alphaModFix/>
          </a:blip>
          <a:srcRect/>
          <a:stretch/>
        </p:blipFill>
        <p:spPr>
          <a:xfrm>
            <a:off x="412747" y="1217612"/>
            <a:ext cx="4392613" cy="3744913"/>
          </a:xfrm>
          <a:prstGeom prst="rect">
            <a:avLst/>
          </a:prstGeom>
          <a:noFill/>
          <a:ln>
            <a:noFill/>
          </a:ln>
        </p:spPr>
      </p:pic>
      <p:sp>
        <p:nvSpPr>
          <p:cNvPr id="704" name="Google Shape;704;p66"/>
          <p:cNvSpPr txBox="1"/>
          <p:nvPr/>
        </p:nvSpPr>
        <p:spPr>
          <a:xfrm>
            <a:off x="4257712" y="5589240"/>
            <a:ext cx="4710328"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600"/>
              <a:buFont typeface="Noto Sans Symbols"/>
              <a:buNone/>
            </a:pPr>
            <a:r>
              <a:rPr lang="pt-BR" sz="2600" b="1">
                <a:solidFill>
                  <a:schemeClr val="dk1"/>
                </a:solidFill>
                <a:latin typeface="Calibri"/>
                <a:ea typeface="Calibri"/>
                <a:cs typeface="Calibri"/>
                <a:sym typeface="Calibri"/>
              </a:rPr>
              <a:t>CONTATO: kadipiero@gmail.com</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67"/>
          <p:cNvPicPr preferRelativeResize="0"/>
          <p:nvPr/>
        </p:nvPicPr>
        <p:blipFill rotWithShape="1">
          <a:blip r:embed="rId3">
            <a:alphaModFix/>
          </a:blip>
          <a:srcRect/>
          <a:stretch/>
        </p:blipFill>
        <p:spPr>
          <a:xfrm>
            <a:off x="-11113" y="0"/>
            <a:ext cx="9166226" cy="6851650"/>
          </a:xfrm>
          <a:prstGeom prst="rect">
            <a:avLst/>
          </a:prstGeom>
          <a:noFill/>
          <a:ln>
            <a:noFill/>
          </a:ln>
        </p:spPr>
      </p:pic>
      <p:sp>
        <p:nvSpPr>
          <p:cNvPr id="710" name="Google Shape;710;p67"/>
          <p:cNvSpPr txBox="1"/>
          <p:nvPr/>
        </p:nvSpPr>
        <p:spPr>
          <a:xfrm>
            <a:off x="12858750" y="285750"/>
            <a:ext cx="73407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7"/>
          <p:cNvPicPr preferRelativeResize="0"/>
          <p:nvPr/>
        </p:nvPicPr>
        <p:blipFill rotWithShape="1">
          <a:blip r:embed="rId3">
            <a:alphaModFix/>
          </a:blip>
          <a:srcRect/>
          <a:stretch/>
        </p:blipFill>
        <p:spPr>
          <a:xfrm>
            <a:off x="3661978" y="3212975"/>
            <a:ext cx="5230502" cy="3096345"/>
          </a:xfrm>
          <a:prstGeom prst="rect">
            <a:avLst/>
          </a:prstGeom>
          <a:noFill/>
          <a:ln>
            <a:noFill/>
          </a:ln>
        </p:spPr>
      </p:pic>
      <p:pic>
        <p:nvPicPr>
          <p:cNvPr id="97" name="Google Shape;97;p7"/>
          <p:cNvPicPr preferRelativeResize="0"/>
          <p:nvPr/>
        </p:nvPicPr>
        <p:blipFill rotWithShape="1">
          <a:blip r:embed="rId4">
            <a:alphaModFix/>
          </a:blip>
          <a:srcRect/>
          <a:stretch/>
        </p:blipFill>
        <p:spPr>
          <a:xfrm>
            <a:off x="226318" y="3212975"/>
            <a:ext cx="4273674" cy="3096345"/>
          </a:xfrm>
          <a:prstGeom prst="rect">
            <a:avLst/>
          </a:prstGeom>
          <a:noFill/>
          <a:ln>
            <a:noFill/>
          </a:ln>
        </p:spPr>
      </p:pic>
      <p:sp>
        <p:nvSpPr>
          <p:cNvPr id="98" name="Google Shape;98;p7"/>
          <p:cNvSpPr txBox="1"/>
          <p:nvPr/>
        </p:nvSpPr>
        <p:spPr>
          <a:xfrm>
            <a:off x="0" y="332656"/>
            <a:ext cx="91440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a:solidFill>
                  <a:schemeClr val="dk1"/>
                </a:solidFill>
                <a:latin typeface="Calibri"/>
                <a:ea typeface="Calibri"/>
                <a:cs typeface="Calibri"/>
                <a:sym typeface="Calibri"/>
              </a:rPr>
              <a:t>LESÃO PURPÚRICA 2ª À COVID-19</a:t>
            </a:r>
            <a:endParaRPr/>
          </a:p>
          <a:p>
            <a:pPr marL="0" marR="0" lvl="0" indent="0" algn="l" rtl="0">
              <a:spcBef>
                <a:spcPts val="0"/>
              </a:spcBef>
              <a:spcAft>
                <a:spcPts val="0"/>
              </a:spcAft>
              <a:buNone/>
            </a:pPr>
            <a:endParaRPr sz="1000" b="1">
              <a:solidFill>
                <a:schemeClr val="dk1"/>
              </a:solidFill>
              <a:latin typeface="Calibri"/>
              <a:ea typeface="Calibri"/>
              <a:cs typeface="Calibri"/>
              <a:sym typeface="Calibri"/>
            </a:endParaRPr>
          </a:p>
          <a:p>
            <a:pPr marL="0" marR="0" lvl="0" indent="0" algn="l" rtl="0">
              <a:spcBef>
                <a:spcPts val="0"/>
              </a:spcBef>
              <a:spcAft>
                <a:spcPts val="0"/>
              </a:spcAft>
              <a:buNone/>
            </a:pPr>
            <a:r>
              <a:rPr lang="pt-BR" sz="2200" b="1">
                <a:solidFill>
                  <a:schemeClr val="dk1"/>
                </a:solidFill>
                <a:latin typeface="Calibri"/>
                <a:ea typeface="Calibri"/>
                <a:cs typeface="Calibri"/>
                <a:sym typeface="Calibri"/>
              </a:rPr>
              <a:t>LESÃO PURPÚRICA INFLAMATÓRIA</a:t>
            </a:r>
            <a:endParaRPr/>
          </a:p>
          <a:p>
            <a:pPr marL="0" marR="0" lvl="0" indent="0" algn="just" rtl="0">
              <a:spcBef>
                <a:spcPts val="0"/>
              </a:spcBef>
              <a:spcAft>
                <a:spcPts val="0"/>
              </a:spcAft>
              <a:buNone/>
            </a:pPr>
            <a:r>
              <a:rPr lang="pt-BR" sz="1600" b="1">
                <a:solidFill>
                  <a:schemeClr val="dk1"/>
                </a:solidFill>
                <a:latin typeface="Calibri"/>
                <a:ea typeface="Calibri"/>
                <a:cs typeface="Calibri"/>
                <a:sym typeface="Calibri"/>
              </a:rPr>
              <a:t>*BIÓPSIA DE PELE: </a:t>
            </a:r>
            <a:r>
              <a:rPr lang="pt-BR" sz="1600" b="0">
                <a:solidFill>
                  <a:schemeClr val="dk1"/>
                </a:solidFill>
                <a:latin typeface="Calibri"/>
                <a:ea typeface="Calibri"/>
                <a:cs typeface="Calibri"/>
                <a:sym typeface="Calibri"/>
              </a:rPr>
              <a:t>vasculopatia trombogênica e necrose da epiderme/estruturas anexas.</a:t>
            </a:r>
            <a:endParaRPr sz="1600"/>
          </a:p>
          <a:p>
            <a:pPr marL="0" marR="0" lvl="0" indent="0" algn="just" rtl="0">
              <a:spcBef>
                <a:spcPts val="0"/>
              </a:spcBef>
              <a:spcAft>
                <a:spcPts val="0"/>
              </a:spcAft>
              <a:buNone/>
            </a:pPr>
            <a:r>
              <a:rPr lang="pt-BR" sz="1600" b="0">
                <a:solidFill>
                  <a:schemeClr val="dk1"/>
                </a:solidFill>
                <a:latin typeface="Calibri"/>
                <a:ea typeface="Calibri"/>
                <a:cs typeface="Calibri"/>
                <a:sym typeface="Calibri"/>
              </a:rPr>
              <a:t>Histologia: neutrofilia intersticial e perivascular com leucocitoclasia; deposição de C5b-9 dentro da rede microvascular.</a:t>
            </a:r>
            <a:endParaRPr sz="1600" b="0">
              <a:solidFill>
                <a:schemeClr val="dk1"/>
              </a:solidFill>
              <a:latin typeface="Calibri"/>
              <a:ea typeface="Calibri"/>
              <a:cs typeface="Calibri"/>
              <a:sym typeface="Calibri"/>
            </a:endParaRPr>
          </a:p>
        </p:txBody>
      </p:sp>
      <p:sp>
        <p:nvSpPr>
          <p:cNvPr id="99" name="Google Shape;99;p7"/>
          <p:cNvSpPr/>
          <p:nvPr/>
        </p:nvSpPr>
        <p:spPr>
          <a:xfrm>
            <a:off x="107504" y="2256235"/>
            <a:ext cx="8928992" cy="954107"/>
          </a:xfrm>
          <a:prstGeom prst="rect">
            <a:avLst/>
          </a:prstGeom>
          <a:solidFill>
            <a:srgbClr val="FFF4CD"/>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400" b="1">
                <a:solidFill>
                  <a:schemeClr val="dk1"/>
                </a:solidFill>
                <a:latin typeface="Calibri"/>
                <a:ea typeface="Calibri"/>
                <a:cs typeface="Calibri"/>
                <a:sym typeface="Calibri"/>
              </a:rPr>
              <a:t>Homem, 32 anos, história de apneia do sono associada à obesidade e uso de esteróide anabolizante. Sintomas de febre e tosse por 1 semana, evoluindo com insuficiência respiratória aguda e ventilação mecânica e INR persistentemente elevado, embora PTT e plaquetas normais. Fez hidroxicloroquina, azitromicina e agente experimental anti-CoV remdesivir. Pele: lesões purpúricas inflamatórias (*biópsia de pele).</a:t>
            </a:r>
            <a:endParaRPr sz="1400" b="1">
              <a:solidFill>
                <a:schemeClr val="dk1"/>
              </a:solidFill>
              <a:latin typeface="Calibri"/>
              <a:ea typeface="Calibri"/>
              <a:cs typeface="Calibri"/>
              <a:sym typeface="Calibri"/>
            </a:endParaRPr>
          </a:p>
        </p:txBody>
      </p:sp>
      <p:sp>
        <p:nvSpPr>
          <p:cNvPr id="100" name="Google Shape;100;p7"/>
          <p:cNvSpPr/>
          <p:nvPr/>
        </p:nvSpPr>
        <p:spPr>
          <a:xfrm>
            <a:off x="10971" y="6314232"/>
            <a:ext cx="9063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Black, J., Cuddigan, J. &amp; the members of the National Pressure Injury Advisory Panel Board of Directors. (2020). Skin manifestations with COVID-19: The purple skin and toes that you are seeing may not be deep tissue pressure injury. An NPIAP White Paper. https://npiap.com. </a:t>
            </a:r>
            <a:endParaRPr sz="1200" b="1">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8"/>
          <p:cNvSpPr txBox="1"/>
          <p:nvPr/>
        </p:nvSpPr>
        <p:spPr>
          <a:xfrm>
            <a:off x="4017" y="836712"/>
            <a:ext cx="8832995"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600" b="1">
                <a:solidFill>
                  <a:schemeClr val="dk1"/>
                </a:solidFill>
                <a:latin typeface="Calibri"/>
                <a:ea typeface="Calibri"/>
                <a:cs typeface="Calibri"/>
                <a:sym typeface="Calibri"/>
              </a:rPr>
              <a:t>BIÓPSIA DE PELE: </a:t>
            </a:r>
            <a:r>
              <a:rPr lang="pt-BR" sz="1600" b="0">
                <a:solidFill>
                  <a:schemeClr val="dk1"/>
                </a:solidFill>
                <a:latin typeface="Calibri"/>
                <a:ea typeface="Calibri"/>
                <a:cs typeface="Calibri"/>
                <a:sym typeface="Calibri"/>
              </a:rPr>
              <a:t>ectasia vascular superficial e oclusão arterial por trombo, além de extenso depósito </a:t>
            </a:r>
            <a:endParaRPr sz="16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1600" b="0">
                <a:solidFill>
                  <a:schemeClr val="dk1"/>
                </a:solidFill>
                <a:latin typeface="Calibri"/>
                <a:ea typeface="Calibri"/>
                <a:cs typeface="Calibri"/>
                <a:sym typeface="Calibri"/>
              </a:rPr>
              <a:t>vascular de C5b-9, C3d e C4d em toda a derme, com deposição acentuada em uma artéria ocluída. </a:t>
            </a:r>
            <a:endParaRPr sz="16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1600" b="0">
                <a:solidFill>
                  <a:schemeClr val="dk1"/>
                </a:solidFill>
                <a:latin typeface="Calibri"/>
                <a:ea typeface="Calibri"/>
                <a:cs typeface="Calibri"/>
                <a:sym typeface="Calibri"/>
              </a:rPr>
              <a:t>Biópsia de pele com aparência normal, também mostrou depósito microvascular de C5b-9.</a:t>
            </a:r>
            <a:endParaRPr/>
          </a:p>
          <a:p>
            <a:pPr marL="0" marR="0" lvl="0" indent="0" algn="just" rtl="0">
              <a:spcBef>
                <a:spcPts val="0"/>
              </a:spcBef>
              <a:spcAft>
                <a:spcPts val="0"/>
              </a:spcAft>
              <a:buNone/>
            </a:pPr>
            <a:endParaRPr sz="1600" b="1">
              <a:solidFill>
                <a:schemeClr val="dk1"/>
              </a:solidFill>
              <a:latin typeface="Calibri"/>
              <a:ea typeface="Calibri"/>
              <a:cs typeface="Calibri"/>
              <a:sym typeface="Calibri"/>
            </a:endParaRPr>
          </a:p>
        </p:txBody>
      </p:sp>
      <p:sp>
        <p:nvSpPr>
          <p:cNvPr id="106" name="Google Shape;106;p8"/>
          <p:cNvSpPr/>
          <p:nvPr/>
        </p:nvSpPr>
        <p:spPr>
          <a:xfrm>
            <a:off x="81570" y="1772816"/>
            <a:ext cx="8928992" cy="1169551"/>
          </a:xfrm>
          <a:prstGeom prst="rect">
            <a:avLst/>
          </a:prstGeom>
          <a:solidFill>
            <a:srgbClr val="FFF4CD"/>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400" b="1">
                <a:solidFill>
                  <a:schemeClr val="dk1"/>
                </a:solidFill>
                <a:latin typeface="Calibri"/>
                <a:ea typeface="Calibri"/>
                <a:cs typeface="Calibri"/>
                <a:sym typeface="Calibri"/>
              </a:rPr>
              <a:t>Mulher, 66 anos, sem histórico médico significativo, apresentou febre, tosse, diarréia e dor no peito. Evoluiu com hipoxemia. Internada e tratada com hidroxicloroquina e anticoagulação profilática com enoxaparina. Houve piora da hipoxemia com confusão mental, aumento dos níveis séricos de creatinina, sendo intubada e iniciada hemodiálise. Aproximadamente 20 dias do início do quadro, apresentou trombocitopenia, com manchas purpúricas escuras em mãos e pés (*biópsia de pele).</a:t>
            </a:r>
            <a:endParaRPr sz="1400" b="1">
              <a:solidFill>
                <a:schemeClr val="dk1"/>
              </a:solidFill>
              <a:latin typeface="Calibri"/>
              <a:ea typeface="Calibri"/>
              <a:cs typeface="Calibri"/>
              <a:sym typeface="Calibri"/>
            </a:endParaRPr>
          </a:p>
        </p:txBody>
      </p:sp>
      <p:pic>
        <p:nvPicPr>
          <p:cNvPr id="107" name="Google Shape;107;p8"/>
          <p:cNvPicPr preferRelativeResize="0"/>
          <p:nvPr/>
        </p:nvPicPr>
        <p:blipFill rotWithShape="1">
          <a:blip r:embed="rId3">
            <a:alphaModFix/>
          </a:blip>
          <a:srcRect/>
          <a:stretch/>
        </p:blipFill>
        <p:spPr>
          <a:xfrm>
            <a:off x="755577" y="2942367"/>
            <a:ext cx="5035045" cy="3294945"/>
          </a:xfrm>
          <a:prstGeom prst="rect">
            <a:avLst/>
          </a:prstGeom>
          <a:noFill/>
          <a:ln>
            <a:noFill/>
          </a:ln>
        </p:spPr>
      </p:pic>
      <p:pic>
        <p:nvPicPr>
          <p:cNvPr id="108" name="Google Shape;108;p8"/>
          <p:cNvPicPr preferRelativeResize="0"/>
          <p:nvPr/>
        </p:nvPicPr>
        <p:blipFill rotWithShape="1">
          <a:blip r:embed="rId4">
            <a:alphaModFix/>
          </a:blip>
          <a:srcRect/>
          <a:stretch/>
        </p:blipFill>
        <p:spPr>
          <a:xfrm>
            <a:off x="5724129" y="2942367"/>
            <a:ext cx="2592287" cy="3294945"/>
          </a:xfrm>
          <a:prstGeom prst="rect">
            <a:avLst/>
          </a:prstGeom>
          <a:noFill/>
          <a:ln>
            <a:noFill/>
          </a:ln>
        </p:spPr>
      </p:pic>
      <p:sp>
        <p:nvSpPr>
          <p:cNvPr id="109" name="Google Shape;109;p8"/>
          <p:cNvSpPr/>
          <p:nvPr/>
        </p:nvSpPr>
        <p:spPr>
          <a:xfrm>
            <a:off x="10971" y="6314232"/>
            <a:ext cx="90639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Calibri"/>
                <a:ea typeface="Calibri"/>
                <a:cs typeface="Calibri"/>
                <a:sym typeface="Calibri"/>
              </a:rPr>
              <a:t>Black, J., Cuddigan, J. &amp; the members of the National Pressure Injury Advisory Panel Board of Directors. (2020). Skin manifestations with COVID-19: The purple skin and toes that you are seeing may not be deep tissue pressure injury. An NPIAP White Paper. https://npiap.com. </a:t>
            </a:r>
            <a:endParaRPr sz="1200" b="1">
              <a:solidFill>
                <a:schemeClr val="dk1"/>
              </a:solidFill>
              <a:latin typeface="Calibri"/>
              <a:ea typeface="Calibri"/>
              <a:cs typeface="Calibri"/>
              <a:sym typeface="Calibri"/>
            </a:endParaRPr>
          </a:p>
        </p:txBody>
      </p:sp>
      <p:sp>
        <p:nvSpPr>
          <p:cNvPr id="110" name="Google Shape;110;p8"/>
          <p:cNvSpPr/>
          <p:nvPr/>
        </p:nvSpPr>
        <p:spPr>
          <a:xfrm>
            <a:off x="35496" y="332656"/>
            <a:ext cx="51179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a:solidFill>
                  <a:schemeClr val="dk1"/>
                </a:solidFill>
                <a:latin typeface="Calibri"/>
                <a:ea typeface="Calibri"/>
                <a:cs typeface="Calibri"/>
                <a:sym typeface="Calibri"/>
              </a:rPr>
              <a:t>LESÃO LEVEDÓIDE 2ª À COVID-19</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9"/>
          <p:cNvSpPr txBox="1"/>
          <p:nvPr/>
        </p:nvSpPr>
        <p:spPr>
          <a:xfrm>
            <a:off x="54982" y="0"/>
            <a:ext cx="898151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LESÃO POR PRESSÃO É INEVITÁVEL DURANTE A</a:t>
            </a:r>
            <a:endParaRPr/>
          </a:p>
          <a:p>
            <a:pPr marL="0" marR="0" lvl="0" indent="0" algn="l" rtl="0">
              <a:spcBef>
                <a:spcPts val="0"/>
              </a:spcBef>
              <a:spcAft>
                <a:spcPts val="0"/>
              </a:spcAft>
              <a:buNone/>
            </a:pPr>
            <a:r>
              <a:rPr lang="pt-BR" sz="2400" b="1">
                <a:solidFill>
                  <a:schemeClr val="dk1"/>
                </a:solidFill>
                <a:latin typeface="Calibri"/>
                <a:ea typeface="Calibri"/>
                <a:cs typeface="Calibri"/>
                <a:sym typeface="Calibri"/>
              </a:rPr>
              <a:t>PANDEMIA DA COVID-19?</a:t>
            </a:r>
            <a:endParaRPr sz="2400" b="1">
              <a:solidFill>
                <a:schemeClr val="dk1"/>
              </a:solidFill>
              <a:latin typeface="Calibri"/>
              <a:ea typeface="Calibri"/>
              <a:cs typeface="Calibri"/>
              <a:sym typeface="Calibri"/>
            </a:endParaRPr>
          </a:p>
        </p:txBody>
      </p:sp>
      <p:sp>
        <p:nvSpPr>
          <p:cNvPr id="116" name="Google Shape;116;p9"/>
          <p:cNvSpPr txBox="1"/>
          <p:nvPr/>
        </p:nvSpPr>
        <p:spPr>
          <a:xfrm>
            <a:off x="54982" y="986527"/>
            <a:ext cx="9036496" cy="6309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dk1"/>
                </a:solidFill>
                <a:latin typeface="Calibri"/>
                <a:ea typeface="Calibri"/>
                <a:cs typeface="Calibri"/>
                <a:sym typeface="Calibri"/>
              </a:rPr>
              <a:t>POSICIONAMENTO DO NPIAP (2020)</a:t>
            </a:r>
            <a:endParaRPr/>
          </a:p>
          <a:p>
            <a:pPr marL="0" marR="0" lvl="0" indent="0" algn="just" rtl="0">
              <a:spcBef>
                <a:spcPts val="0"/>
              </a:spcBef>
              <a:spcAft>
                <a:spcPts val="0"/>
              </a:spcAft>
              <a:buNone/>
            </a:pPr>
            <a:r>
              <a:rPr lang="pt-BR" sz="1200" b="1">
                <a:solidFill>
                  <a:schemeClr val="dk1"/>
                </a:solidFill>
                <a:latin typeface="Calibri"/>
                <a:ea typeface="Calibri"/>
                <a:cs typeface="Calibri"/>
                <a:sym typeface="Calibri"/>
              </a:rPr>
              <a:t>Black, J., Cuddigan, J., Capasso, V., Cox, J., Delmore, B., Munoz, N., &amp; Pittman, J. on behalf of the National Pressure Injury Advisory Panel (2020). Unavoidable Pressure Injury during COVID-19 Crisis: A Position Paper from the National Pressure Injury Advisory Panel. Available at www.npiap.com</a:t>
            </a:r>
            <a:endParaRPr sz="1200" b="1">
              <a:solidFill>
                <a:schemeClr val="dk1"/>
              </a:solidFill>
              <a:latin typeface="Calibri"/>
              <a:ea typeface="Calibri"/>
              <a:cs typeface="Calibri"/>
              <a:sym typeface="Calibri"/>
            </a:endParaRPr>
          </a:p>
          <a:p>
            <a:pPr marL="0" marR="0" lvl="0" indent="0" algn="just" rtl="0">
              <a:spcBef>
                <a:spcPts val="0"/>
              </a:spcBef>
              <a:spcAft>
                <a:spcPts val="0"/>
              </a:spcAft>
              <a:buNone/>
            </a:pPr>
            <a:endParaRPr sz="1200" b="1">
              <a:solidFill>
                <a:schemeClr val="dk1"/>
              </a:solidFill>
              <a:latin typeface="Calibri"/>
              <a:ea typeface="Calibri"/>
              <a:cs typeface="Calibri"/>
              <a:sym typeface="Calibri"/>
            </a:endParaRPr>
          </a:p>
          <a:p>
            <a:pPr marL="0" marR="0" lvl="0" indent="0" algn="just" rtl="0">
              <a:spcBef>
                <a:spcPts val="0"/>
              </a:spcBef>
              <a:spcAft>
                <a:spcPts val="0"/>
              </a:spcAft>
              <a:buNone/>
            </a:pPr>
            <a:r>
              <a:rPr lang="pt-BR" sz="2200" b="0">
                <a:solidFill>
                  <a:schemeClr val="dk1"/>
                </a:solidFill>
                <a:latin typeface="Calibri"/>
                <a:ea typeface="Calibri"/>
                <a:cs typeface="Calibri"/>
                <a:sym typeface="Calibri"/>
              </a:rPr>
              <a:t>A pandemia da COVID-19 mudou drasticamente aspectos significativos da prevenção de lesões por pressão em hospitais de todo o mundo, tendo em vista </a:t>
            </a:r>
            <a:r>
              <a:rPr lang="pt-BR" sz="2200" b="1" u="sng">
                <a:solidFill>
                  <a:schemeClr val="dk1"/>
                </a:solidFill>
                <a:latin typeface="Calibri"/>
                <a:ea typeface="Calibri"/>
                <a:cs typeface="Calibri"/>
                <a:sym typeface="Calibri"/>
              </a:rPr>
              <a:t>dois fatores principais, </a:t>
            </a:r>
            <a:r>
              <a:rPr lang="pt-BR" sz="2200" b="0">
                <a:solidFill>
                  <a:schemeClr val="dk1"/>
                </a:solidFill>
                <a:latin typeface="Calibri"/>
                <a:ea typeface="Calibri"/>
                <a:cs typeface="Calibri"/>
                <a:sym typeface="Calibri"/>
              </a:rPr>
              <a:t>que não controlados determinam risco alto para o desenvolvimento de LP, portanto lesões inevitáveis.</a:t>
            </a:r>
            <a:endParaRPr sz="2200" b="1" u="sng">
              <a:solidFill>
                <a:schemeClr val="dk1"/>
              </a:solidFill>
              <a:latin typeface="Calibri"/>
              <a:ea typeface="Calibri"/>
              <a:cs typeface="Calibri"/>
              <a:sym typeface="Calibri"/>
            </a:endParaRPr>
          </a:p>
          <a:p>
            <a:pPr marL="0" marR="0" lvl="0" indent="0" algn="just" rtl="0">
              <a:spcBef>
                <a:spcPts val="0"/>
              </a:spcBef>
              <a:spcAft>
                <a:spcPts val="0"/>
              </a:spcAft>
              <a:buNone/>
            </a:pPr>
            <a:endParaRPr sz="22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2200" b="1">
                <a:solidFill>
                  <a:schemeClr val="dk1"/>
                </a:solidFill>
                <a:latin typeface="Calibri"/>
                <a:ea typeface="Calibri"/>
                <a:cs typeface="Calibri"/>
                <a:sym typeface="Calibri"/>
              </a:rPr>
              <a:t>-Condições intrínsecas do paciente: </a:t>
            </a:r>
            <a:r>
              <a:rPr lang="pt-BR" sz="2200" b="0">
                <a:solidFill>
                  <a:schemeClr val="dk1"/>
                </a:solidFill>
                <a:latin typeface="Calibri"/>
                <a:ea typeface="Calibri"/>
                <a:cs typeface="Calibri"/>
                <a:sym typeface="Calibri"/>
              </a:rPr>
              <a:t>adversas para a manutenção da homeostase orgânica </a:t>
            </a:r>
            <a:endParaRPr/>
          </a:p>
          <a:p>
            <a:pPr marL="0" marR="0" lvl="0" indent="0" algn="just" rtl="0">
              <a:spcBef>
                <a:spcPts val="0"/>
              </a:spcBef>
              <a:spcAft>
                <a:spcPts val="0"/>
              </a:spcAft>
              <a:buNone/>
            </a:pPr>
            <a:endParaRPr sz="2200" b="0">
              <a:solidFill>
                <a:schemeClr val="dk1"/>
              </a:solidFill>
              <a:latin typeface="Calibri"/>
              <a:ea typeface="Calibri"/>
              <a:cs typeface="Calibri"/>
              <a:sym typeface="Calibri"/>
            </a:endParaRPr>
          </a:p>
          <a:p>
            <a:pPr marL="0" marR="0" lvl="0" indent="0" algn="just" rtl="0">
              <a:spcBef>
                <a:spcPts val="0"/>
              </a:spcBef>
              <a:spcAft>
                <a:spcPts val="0"/>
              </a:spcAft>
              <a:buNone/>
            </a:pPr>
            <a:r>
              <a:rPr lang="pt-BR" sz="2200" b="1">
                <a:solidFill>
                  <a:schemeClr val="dk1"/>
                </a:solidFill>
                <a:latin typeface="Calibri"/>
                <a:ea typeface="Calibri"/>
                <a:cs typeface="Calibri"/>
                <a:sym typeface="Calibri"/>
              </a:rPr>
              <a:t>-Condições extrínsecas do ambiente de atendimento: </a:t>
            </a:r>
            <a:r>
              <a:rPr lang="pt-BR" sz="2200" b="0">
                <a:solidFill>
                  <a:schemeClr val="dk1"/>
                </a:solidFill>
                <a:latin typeface="Calibri"/>
                <a:ea typeface="Calibri"/>
                <a:cs typeface="Calibri"/>
                <a:sym typeface="Calibri"/>
              </a:rPr>
              <a:t>adversas no ambiente de cuidados - alta complexidade/especificidades do cuidado ao paciente crítico; treinamento da equipe de saúde para manejo do paciente crítico em ventilação mecânica, uso de tubos, sondas, cateteres, sistemas de monitorização invasiva e não invasiva; processos de trabalho especializados e  complexos na unidade de terapia intensiva.</a:t>
            </a:r>
            <a:endParaRPr sz="2200" b="0">
              <a:solidFill>
                <a:schemeClr val="dk1"/>
              </a:solidFill>
              <a:latin typeface="Calibri"/>
              <a:ea typeface="Calibri"/>
              <a:cs typeface="Calibri"/>
              <a:sym typeface="Calibri"/>
            </a:endParaRPr>
          </a:p>
          <a:p>
            <a:pPr marL="0" marR="0" lvl="0" indent="0" algn="just" rtl="0">
              <a:spcBef>
                <a:spcPts val="0"/>
              </a:spcBef>
              <a:spcAft>
                <a:spcPts val="0"/>
              </a:spcAft>
              <a:buNone/>
            </a:pPr>
            <a:endParaRPr sz="1200" b="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Facetado">
  <a:themeElements>
    <a:clrScheme name="Personalizada 3">
      <a:dk1>
        <a:srgbClr val="000000"/>
      </a:dk1>
      <a:lt1>
        <a:srgbClr val="FFFFFF"/>
      </a:lt1>
      <a:dk2>
        <a:srgbClr val="39302A"/>
      </a:dk2>
      <a:lt2>
        <a:srgbClr val="E5DEDB"/>
      </a:lt2>
      <a:accent1>
        <a:srgbClr val="FFCA08"/>
      </a:accent1>
      <a:accent2>
        <a:srgbClr val="F8931D"/>
      </a:accent2>
      <a:accent3>
        <a:srgbClr val="7030A0"/>
      </a:accent3>
      <a:accent4>
        <a:srgbClr val="EC7016"/>
      </a:accent4>
      <a:accent5>
        <a:srgbClr val="E64823"/>
      </a:accent5>
      <a:accent6>
        <a:srgbClr val="7030A0"/>
      </a:accent6>
      <a:hlink>
        <a:srgbClr val="2998E3"/>
      </a:hlink>
      <a:folHlink>
        <a:srgbClr val="99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5525</Words>
  <Application>Microsoft Office PowerPoint</Application>
  <PresentationFormat>Apresentação na tela (4:3)</PresentationFormat>
  <Paragraphs>530</Paragraphs>
  <Slides>67</Slides>
  <Notes>67</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67</vt:i4>
      </vt:variant>
    </vt:vector>
  </HeadingPairs>
  <TitlesOfParts>
    <vt:vector size="75" baseType="lpstr">
      <vt:lpstr>Trebuchet MS</vt:lpstr>
      <vt:lpstr>Verdana</vt:lpstr>
      <vt:lpstr>Arial</vt:lpstr>
      <vt:lpstr>Tahoma</vt:lpstr>
      <vt:lpstr>Times New Roman</vt:lpstr>
      <vt:lpstr>Calibri</vt:lpstr>
      <vt:lpstr>Noto Sans Symbols</vt:lpstr>
      <vt:lpstr>Facetado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PRINCIPAIS FATORES EXTRÍNSECOS DEFINIÇÃO DE LP (NPUAP, 2016)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PELE ESCURA - DIFICULDADE NO DIAGNÓSTICO  PRECOCE (injúria por pressão - estágio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IDENTIFICAR E CONTROLAR OS PRINCIPAIS FATORES DE RISCO PARA LP, ESPECIALMENTE OS EXTRÍNSECOS</vt:lpstr>
      <vt:lpstr>Apresentação do PowerPoint</vt:lpstr>
      <vt:lpstr>Apresentação do PowerPoint</vt:lpstr>
      <vt:lpstr> REALIZAR NOTIFICAÇÃO DE EVENTO ADVERSO - LP (NÚCLEO DE SEGURANÇA DO PACIENTE)</vt:lpstr>
      <vt:lpstr>Apresentação do PowerPoint</vt:lpstr>
      <vt:lpstr>IDENTIFICAR ÁREAS DE RISCO  (PROEMINÊNCIAS ÓSSEAS)</vt:lpstr>
      <vt:lpstr>UTILIZAR TÉCNICA DE DIGITO PRESSÃO POR 15 SEGUNDOS PARA O DIAGNÓSTICO DE LP ESTÁGIO 1  </vt:lpstr>
      <vt:lpstr>Apresentação do PowerPoint</vt:lpstr>
      <vt:lpstr>REALIZAR HIGIENE DIÁRIA DA PELE</vt:lpstr>
      <vt:lpstr>REALIZAR HIDRATAÇÃO DIÁRIA DA PELE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AVALIAÇÃO CLÍNICA (EWMA)</vt:lpstr>
      <vt:lpstr>Apresentação do PowerPoint</vt:lpstr>
      <vt:lpstr>ATENÇÃO! PRINCIPAIS EQUÍVOCOS NA PRÁTICA ASSISTENCIAL DURANTE APLICAÇÃO DE FRALDA/ABSORVENTE QUE DETERMINAM  RISCO AUMENTADO PARA LP, LESÃO DE UMIDADES, ETC. </vt:lpstr>
      <vt:lpstr>Apresentação do PowerPoint</vt:lpstr>
      <vt:lpstr>DISPOSITIVOS COLETORES EXTERNOS PARA URINA E FEZES O ENFERMEIRO DEVE AVALIAR A UTILIZAÇÃO INDIVIDUALMENTE </vt:lpstr>
      <vt:lpstr>QUANDO O ENFERMEIRO DEVE OPTAR  PELO CATETER VESICAL DE DEMORA?</vt:lpstr>
      <vt:lpstr>Apresentação do PowerPoint</vt:lpstr>
      <vt:lpstr>Apresentação do PowerPoint</vt:lpstr>
      <vt:lpstr>Apresentação do PowerPoint</vt:lpstr>
      <vt:lpstr>RECOMENDAÇÕES NA PREVENÇÃO DE  LP POR DISPOSITIVOS MÉDICOS (NPUAP, 2014) </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uferraz</dc:creator>
  <cp:lastModifiedBy>Sabrina Duarte</cp:lastModifiedBy>
  <cp:revision>2</cp:revision>
  <dcterms:created xsi:type="dcterms:W3CDTF">2009-10-01T18:49:40Z</dcterms:created>
  <dcterms:modified xsi:type="dcterms:W3CDTF">2020-08-05T02:45:46Z</dcterms:modified>
</cp:coreProperties>
</file>